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43" r:id="rId11"/>
    <p:sldId id="377" r:id="rId12"/>
    <p:sldId id="378" r:id="rId13"/>
    <p:sldId id="379" r:id="rId14"/>
    <p:sldId id="355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99" r:id="rId24"/>
    <p:sldId id="389" r:id="rId25"/>
    <p:sldId id="400" r:id="rId26"/>
    <p:sldId id="401" r:id="rId27"/>
    <p:sldId id="402" r:id="rId28"/>
    <p:sldId id="404" r:id="rId29"/>
    <p:sldId id="406" r:id="rId30"/>
    <p:sldId id="390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392" r:id="rId42"/>
    <p:sldId id="417" r:id="rId43"/>
    <p:sldId id="418" r:id="rId44"/>
    <p:sldId id="419" r:id="rId45"/>
    <p:sldId id="420" r:id="rId46"/>
    <p:sldId id="421" r:id="rId47"/>
    <p:sldId id="393" r:id="rId48"/>
    <p:sldId id="423" r:id="rId49"/>
    <p:sldId id="424" r:id="rId50"/>
    <p:sldId id="427" r:id="rId51"/>
    <p:sldId id="428" r:id="rId52"/>
    <p:sldId id="429" r:id="rId53"/>
    <p:sldId id="430" r:id="rId54"/>
    <p:sldId id="431" r:id="rId55"/>
    <p:sldId id="432" r:id="rId56"/>
    <p:sldId id="422" r:id="rId57"/>
    <p:sldId id="397" r:id="rId58"/>
    <p:sldId id="426" r:id="rId59"/>
    <p:sldId id="398" r:id="rId60"/>
    <p:sldId id="396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tcamp" initials="B" lastIdx="4" clrIdx="0">
    <p:extLst>
      <p:ext uri="{19B8F6BF-5375-455C-9EA6-DF929625EA0E}">
        <p15:presenceInfo xmlns:p15="http://schemas.microsoft.com/office/powerpoint/2012/main" userId="Bitcam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17375E"/>
    <a:srgbClr val="4472C4"/>
    <a:srgbClr val="14067E"/>
    <a:srgbClr val="7B0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4" autoAdjust="0"/>
    <p:restoredTop sz="81529" autoAdjust="0"/>
  </p:normalViewPr>
  <p:slideViewPr>
    <p:cSldViewPr snapToGrid="0">
      <p:cViewPr varScale="1">
        <p:scale>
          <a:sx n="84" d="100"/>
          <a:sy n="84" d="100"/>
        </p:scale>
        <p:origin x="12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607FA-1413-4203-A903-78144BB00AB3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F889F-D483-4FCE-B4EC-C135E2AED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071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2A297-769B-48C0-A8FC-09535CB29A83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8D8C4-3D3C-4165-AAC9-B4DC96EDD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3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96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120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728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등장이후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2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등장이후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4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등장이후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데이터셋의</a:t>
            </a:r>
            <a:r>
              <a:rPr lang="ko-KR" altLang="en-US" dirty="0"/>
              <a:t> 분포가 </a:t>
            </a:r>
            <a:r>
              <a:rPr lang="ko-KR" altLang="en-US" dirty="0" err="1"/>
              <a:t>균형해야</a:t>
            </a:r>
            <a:r>
              <a:rPr lang="ko-KR" altLang="en-US" dirty="0"/>
              <a:t> 하는 이유 </a:t>
            </a:r>
            <a:r>
              <a:rPr lang="en-US" altLang="ko-KR" dirty="0"/>
              <a:t>-&gt; </a:t>
            </a:r>
            <a:r>
              <a:rPr lang="ko-KR" altLang="en-US" dirty="0"/>
              <a:t>모델이 한쪽으로 그냥 다 치우진 답을 </a:t>
            </a:r>
            <a:r>
              <a:rPr lang="ko-KR" altLang="en-US" dirty="0" err="1"/>
              <a:t>내놓았을때</a:t>
            </a:r>
            <a:r>
              <a:rPr lang="ko-KR" altLang="en-US" dirty="0"/>
              <a:t> </a:t>
            </a:r>
            <a:r>
              <a:rPr lang="en-US" altLang="ko-KR" dirty="0" err="1"/>
              <a:t>acc</a:t>
            </a:r>
            <a:r>
              <a:rPr lang="ko-KR" altLang="en-US" dirty="0"/>
              <a:t>가 </a:t>
            </a:r>
            <a:r>
              <a:rPr lang="ko-KR" altLang="en-US" dirty="0" err="1"/>
              <a:t>치우친쪽으로</a:t>
            </a:r>
            <a:r>
              <a:rPr lang="ko-KR" altLang="en-US" dirty="0"/>
              <a:t> </a:t>
            </a:r>
            <a:r>
              <a:rPr lang="ko-KR" altLang="en-US" dirty="0" err="1"/>
              <a:t>나올수밖에</a:t>
            </a:r>
            <a:r>
              <a:rPr lang="ko-KR" altLang="en-US" dirty="0"/>
              <a:t> 없음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ko-KR" altLang="en-US" dirty="0" err="1"/>
              <a:t>데이터셋의</a:t>
            </a:r>
            <a:r>
              <a:rPr lang="ko-KR" altLang="en-US" dirty="0"/>
              <a:t> 속성에 알맞게 </a:t>
            </a:r>
            <a:r>
              <a:rPr lang="en-US" altLang="ko-KR" dirty="0"/>
              <a:t>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을 중 중점적으로 볼 평가지표를 확인하고 </a:t>
            </a:r>
            <a:r>
              <a:rPr lang="en-US" altLang="ko-KR" dirty="0" err="1"/>
              <a:t>acc</a:t>
            </a:r>
            <a:r>
              <a:rPr lang="ko-KR" altLang="en-US" dirty="0"/>
              <a:t>와 같이 고려하여 모델의 성능을 </a:t>
            </a:r>
            <a:r>
              <a:rPr lang="ko-KR" altLang="en-US" dirty="0" err="1"/>
              <a:t>평가해야함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21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번은 </a:t>
            </a:r>
            <a:r>
              <a:rPr lang="en-US" altLang="ko-KR" dirty="0"/>
              <a:t>True Positive </a:t>
            </a:r>
            <a:r>
              <a:rPr lang="ko-KR" altLang="en-US" dirty="0"/>
              <a:t>이고요 </a:t>
            </a:r>
            <a:r>
              <a:rPr lang="en-US" altLang="ko-KR" dirty="0"/>
              <a:t>2</a:t>
            </a:r>
            <a:r>
              <a:rPr lang="ko-KR" altLang="en-US" dirty="0"/>
              <a:t>번은 </a:t>
            </a:r>
            <a:r>
              <a:rPr lang="en-US" altLang="ko-KR" dirty="0"/>
              <a:t>False Positive 3</a:t>
            </a:r>
            <a:r>
              <a:rPr lang="ko-KR" altLang="en-US" dirty="0"/>
              <a:t>번은 </a:t>
            </a:r>
            <a:r>
              <a:rPr lang="en-US" altLang="ko-KR" dirty="0"/>
              <a:t>False Negative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없는 객체는 찾을 이유 자체가 없기때문에 </a:t>
            </a:r>
            <a:r>
              <a:rPr lang="en-US" altLang="ko-KR" dirty="0"/>
              <a:t>True Negative</a:t>
            </a:r>
            <a:r>
              <a:rPr lang="ko-KR" altLang="en-US" dirty="0"/>
              <a:t>는 고려조차 하지 않습니다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IoU</a:t>
            </a:r>
            <a:r>
              <a:rPr lang="en-US" altLang="ko-KR" dirty="0"/>
              <a:t> Thresh </a:t>
            </a:r>
            <a:r>
              <a:rPr lang="ko-KR" altLang="en-US" dirty="0"/>
              <a:t>값 이상인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7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65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2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66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853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75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06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</a:t>
            </a:r>
            <a:r>
              <a:rPr lang="en-US" altLang="ko-KR"/>
              <a:t>object detection</a:t>
            </a:r>
            <a:r>
              <a:rPr lang="ko-KR" altLang="en-US"/>
              <a:t>의 발전 순서 즉 관련 논문 등장을 시간에 따라 정리한 이미지 인데요 </a:t>
            </a:r>
            <a:endParaRPr lang="en-US" altLang="ko-KR"/>
          </a:p>
          <a:p>
            <a:r>
              <a:rPr lang="ko-KR" altLang="en-US"/>
              <a:t>년도를 보면 아시겠지만 </a:t>
            </a:r>
            <a:r>
              <a:rPr lang="en-US" altLang="ko-KR"/>
              <a:t>2015</a:t>
            </a:r>
            <a:r>
              <a:rPr lang="ko-KR" altLang="en-US"/>
              <a:t>년에 </a:t>
            </a:r>
            <a:r>
              <a:rPr lang="en-US" altLang="ko-KR"/>
              <a:t>single object</a:t>
            </a:r>
            <a:r>
              <a:rPr lang="ko-KR" altLang="en-US"/>
              <a:t>에 대한 정확도가 인간을 초과한 것과 별개롤 </a:t>
            </a:r>
            <a:r>
              <a:rPr lang="en-US" altLang="ko-KR"/>
              <a:t>multi objects</a:t>
            </a:r>
            <a:r>
              <a:rPr lang="ko-KR" altLang="en-US"/>
              <a:t>에 대한 연구도 </a:t>
            </a:r>
            <a:r>
              <a:rPr lang="en-US" altLang="ko-KR"/>
              <a:t>CNN</a:t>
            </a:r>
            <a:r>
              <a:rPr lang="ko-KR" altLang="en-US"/>
              <a:t>의 등장이후 꾸준히 계속 되고 있었는데요</a:t>
            </a:r>
            <a:endParaRPr lang="en-US" altLang="ko-KR"/>
          </a:p>
          <a:p>
            <a:r>
              <a:rPr lang="ko-KR" altLang="en-US"/>
              <a:t>그러다가 </a:t>
            </a:r>
            <a:r>
              <a:rPr lang="en-US" altLang="ko-KR"/>
              <a:t>2013</a:t>
            </a:r>
            <a:r>
              <a:rPr lang="ko-KR" altLang="en-US"/>
              <a:t>년 </a:t>
            </a:r>
            <a:r>
              <a:rPr lang="en-US" altLang="ko-KR"/>
              <a:t>11</a:t>
            </a:r>
            <a:r>
              <a:rPr lang="ko-KR" altLang="en-US"/>
              <a:t>월 드디어 </a:t>
            </a:r>
            <a:r>
              <a:rPr lang="en-US" altLang="ko-KR"/>
              <a:t>object detection</a:t>
            </a:r>
            <a:r>
              <a:rPr lang="ko-KR" altLang="en-US"/>
              <a:t> 분야도 첫 걸음을 떼게 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9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</a:t>
            </a:r>
            <a:r>
              <a:rPr lang="en-US" altLang="ko-KR"/>
              <a:t>object detection</a:t>
            </a:r>
            <a:r>
              <a:rPr lang="ko-KR" altLang="en-US"/>
              <a:t>의 발전 순서 즉 관련 논문 등장을 시간에 따라 정리한 이미지 인데요 </a:t>
            </a:r>
            <a:endParaRPr lang="en-US" altLang="ko-KR"/>
          </a:p>
          <a:p>
            <a:r>
              <a:rPr lang="ko-KR" altLang="en-US"/>
              <a:t>년도를 보면 아시겠지만 </a:t>
            </a:r>
            <a:r>
              <a:rPr lang="en-US" altLang="ko-KR"/>
              <a:t>2015</a:t>
            </a:r>
            <a:r>
              <a:rPr lang="ko-KR" altLang="en-US"/>
              <a:t>년에 </a:t>
            </a:r>
            <a:r>
              <a:rPr lang="en-US" altLang="ko-KR"/>
              <a:t>single object</a:t>
            </a:r>
            <a:r>
              <a:rPr lang="ko-KR" altLang="en-US"/>
              <a:t>에 대한 정확도가 인간을 초과한 것과 별개롤 </a:t>
            </a:r>
            <a:r>
              <a:rPr lang="en-US" altLang="ko-KR"/>
              <a:t>multi objects</a:t>
            </a:r>
            <a:r>
              <a:rPr lang="ko-KR" altLang="en-US"/>
              <a:t>에 대한 연구도 </a:t>
            </a:r>
            <a:r>
              <a:rPr lang="en-US" altLang="ko-KR"/>
              <a:t>CNN</a:t>
            </a:r>
            <a:r>
              <a:rPr lang="ko-KR" altLang="en-US"/>
              <a:t>의 등장이후 꾸준히 계속 되고 있었는데요</a:t>
            </a:r>
            <a:endParaRPr lang="en-US" altLang="ko-KR"/>
          </a:p>
          <a:p>
            <a:r>
              <a:rPr lang="ko-KR" altLang="en-US"/>
              <a:t>그러다가 </a:t>
            </a:r>
            <a:r>
              <a:rPr lang="en-US" altLang="ko-KR"/>
              <a:t>2013</a:t>
            </a:r>
            <a:r>
              <a:rPr lang="ko-KR" altLang="en-US"/>
              <a:t>년 </a:t>
            </a:r>
            <a:r>
              <a:rPr lang="en-US" altLang="ko-KR"/>
              <a:t>11</a:t>
            </a:r>
            <a:r>
              <a:rPr lang="ko-KR" altLang="en-US"/>
              <a:t>월 드디어 </a:t>
            </a:r>
            <a:r>
              <a:rPr lang="en-US" altLang="ko-KR"/>
              <a:t>object detection</a:t>
            </a:r>
            <a:r>
              <a:rPr lang="ko-KR" altLang="en-US"/>
              <a:t> 분야도 첫 걸음을 떼게 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005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저기 나온 </a:t>
            </a:r>
            <a:r>
              <a:rPr lang="en-US" altLang="ko-KR" dirty="0"/>
              <a:t>(0.67,0.6,1.98,4.01)</a:t>
            </a:r>
            <a:r>
              <a:rPr lang="ko-KR" altLang="en-US" dirty="0"/>
              <a:t>은 </a:t>
            </a:r>
            <a:r>
              <a:rPr lang="en-US" altLang="ko-KR" dirty="0"/>
              <a:t>grid cell</a:t>
            </a:r>
            <a:r>
              <a:rPr lang="ko-KR" altLang="en-US" dirty="0"/>
              <a:t>의 경계에 비례한 </a:t>
            </a:r>
            <a:r>
              <a:rPr lang="en-US" altLang="ko-KR" dirty="0" err="1"/>
              <a:t>bbox</a:t>
            </a:r>
            <a:r>
              <a:rPr lang="ko-KR" altLang="en-US" dirty="0"/>
              <a:t>의 중심 좌표를 의미</a:t>
            </a:r>
            <a:r>
              <a:rPr lang="en-US" altLang="ko-KR" dirty="0"/>
              <a:t>. </a:t>
            </a:r>
            <a:r>
              <a:rPr lang="ko-KR" altLang="en-US" dirty="0"/>
              <a:t>높이와 너비 역시 </a:t>
            </a:r>
            <a:r>
              <a:rPr lang="en-US" altLang="ko-KR" dirty="0"/>
              <a:t>grid</a:t>
            </a:r>
            <a:r>
              <a:rPr lang="ko-KR" altLang="en-US" dirty="0"/>
              <a:t> </a:t>
            </a:r>
            <a:r>
              <a:rPr lang="en-US" altLang="ko-KR" dirty="0"/>
              <a:t>cell</a:t>
            </a:r>
            <a:r>
              <a:rPr lang="ko-KR" altLang="en-US" dirty="0"/>
              <a:t>에 비례</a:t>
            </a:r>
            <a:endParaRPr lang="en-US" altLang="ko-KR" dirty="0"/>
          </a:p>
          <a:p>
            <a:r>
              <a:rPr lang="ko-KR" altLang="en-US" dirty="0"/>
              <a:t>더 자세히 말하자면 </a:t>
            </a:r>
            <a:r>
              <a:rPr lang="en-US" altLang="ko-KR" dirty="0"/>
              <a:t>grid</a:t>
            </a:r>
            <a:r>
              <a:rPr lang="ko-KR" altLang="en-US" dirty="0"/>
              <a:t>셀이 정확하게 </a:t>
            </a:r>
            <a:r>
              <a:rPr lang="en-US" altLang="ko-KR" dirty="0" err="1"/>
              <a:t>gt</a:t>
            </a:r>
            <a:r>
              <a:rPr lang="ko-KR" altLang="en-US" dirty="0"/>
              <a:t>의 중심에 </a:t>
            </a:r>
            <a:r>
              <a:rPr lang="ko-KR" altLang="en-US" dirty="0" err="1"/>
              <a:t>올수없기에</a:t>
            </a:r>
            <a:r>
              <a:rPr lang="ko-KR" altLang="en-US" dirty="0"/>
              <a:t> 살짝 치우쳐진 중심위치인 </a:t>
            </a:r>
            <a:r>
              <a:rPr lang="en-US" altLang="ko-KR" dirty="0"/>
              <a:t>(0.67,0.6) grid cell </a:t>
            </a:r>
            <a:r>
              <a:rPr lang="ko-KR" altLang="en-US" dirty="0"/>
              <a:t>안의 위치</a:t>
            </a:r>
            <a:r>
              <a:rPr lang="en-US" altLang="ko-KR" dirty="0"/>
              <a:t>, + grid cell</a:t>
            </a:r>
            <a:r>
              <a:rPr lang="ko-KR" altLang="en-US" dirty="0"/>
              <a:t>에 비례한 너비 높이 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셀은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bbox</a:t>
            </a:r>
            <a:r>
              <a:rPr lang="ko-KR" altLang="en-US" dirty="0"/>
              <a:t>와 해당 </a:t>
            </a:r>
            <a:r>
              <a:rPr lang="en-US" altLang="ko-KR" dirty="0" err="1"/>
              <a:t>bbox</a:t>
            </a:r>
            <a:r>
              <a:rPr lang="ko-KR" altLang="en-US" dirty="0"/>
              <a:t>에 대한 </a:t>
            </a:r>
            <a:r>
              <a:rPr lang="en-US" altLang="ko-KR" dirty="0" err="1"/>
              <a:t>cf</a:t>
            </a:r>
            <a:r>
              <a:rPr lang="en-US" altLang="ko-KR" dirty="0"/>
              <a:t> score</a:t>
            </a:r>
            <a:r>
              <a:rPr lang="ko-KR" altLang="en-US" dirty="0"/>
              <a:t>를 예측한다</a:t>
            </a:r>
            <a:r>
              <a:rPr lang="en-US" altLang="ko-KR" dirty="0"/>
              <a:t>. Cf score</a:t>
            </a:r>
            <a:r>
              <a:rPr lang="ko-KR" altLang="en-US" dirty="0"/>
              <a:t>는 해당 </a:t>
            </a:r>
            <a:r>
              <a:rPr lang="en-US" altLang="ko-KR" dirty="0" err="1"/>
              <a:t>bbox</a:t>
            </a:r>
            <a:r>
              <a:rPr lang="ko-KR" altLang="en-US" dirty="0"/>
              <a:t>에 객체가 포함되어 있는지 여부와 </a:t>
            </a:r>
            <a:r>
              <a:rPr lang="en-US" altLang="ko-KR" dirty="0" err="1"/>
              <a:t>gtbox</a:t>
            </a:r>
            <a:r>
              <a:rPr lang="ko-KR" altLang="en-US" dirty="0"/>
              <a:t>를 얼마나 정확히 예측했냐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Pr</a:t>
            </a:r>
            <a:r>
              <a:rPr lang="en-US" altLang="ko-KR" dirty="0"/>
              <a:t>(object) -&gt; object</a:t>
            </a:r>
            <a:r>
              <a:rPr lang="ko-KR" altLang="en-US" dirty="0"/>
              <a:t>가 있냐 </a:t>
            </a:r>
            <a:r>
              <a:rPr lang="ko-KR" altLang="en-US" dirty="0" err="1"/>
              <a:t>없냐에</a:t>
            </a:r>
            <a:r>
              <a:rPr lang="ko-KR" altLang="en-US" dirty="0"/>
              <a:t> 따라서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 err="1"/>
              <a:t>로반환</a:t>
            </a:r>
            <a:r>
              <a:rPr lang="ko-KR" altLang="en-US" dirty="0"/>
              <a:t>  그래서 객체가 없다면 </a:t>
            </a:r>
            <a:r>
              <a:rPr lang="en-US" altLang="ko-KR" dirty="0" err="1"/>
              <a:t>Pr</a:t>
            </a:r>
            <a:r>
              <a:rPr lang="en-US" altLang="ko-KR" dirty="0"/>
              <a:t>(object)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 나오고</a:t>
            </a:r>
            <a:r>
              <a:rPr lang="en-US" altLang="ko-KR" dirty="0"/>
              <a:t>, </a:t>
            </a:r>
            <a:r>
              <a:rPr lang="ko-KR" altLang="en-US" dirty="0"/>
              <a:t>있으면 </a:t>
            </a:r>
            <a:r>
              <a:rPr lang="en-US" altLang="ko-KR" dirty="0"/>
              <a:t>1</a:t>
            </a:r>
            <a:r>
              <a:rPr lang="ko-KR" altLang="en-US" dirty="0"/>
              <a:t>이 나옴</a:t>
            </a:r>
            <a:r>
              <a:rPr lang="en-US" altLang="ko-KR" dirty="0"/>
              <a:t>. </a:t>
            </a:r>
            <a:r>
              <a:rPr lang="ko-KR" altLang="en-US" dirty="0"/>
              <a:t>그래서 객체가 있으면 </a:t>
            </a:r>
            <a:r>
              <a:rPr lang="en-US" altLang="ko-KR" dirty="0" err="1"/>
              <a:t>cf</a:t>
            </a:r>
            <a:r>
              <a:rPr lang="en-US" altLang="ko-KR" dirty="0"/>
              <a:t> score = IOU score</a:t>
            </a:r>
          </a:p>
          <a:p>
            <a:r>
              <a:rPr lang="ko-KR" altLang="en-US" dirty="0"/>
              <a:t>결국 각 </a:t>
            </a:r>
            <a:r>
              <a:rPr lang="en-US" altLang="ko-KR" dirty="0"/>
              <a:t>grid cell</a:t>
            </a:r>
            <a:r>
              <a:rPr lang="ko-KR" altLang="en-US" dirty="0"/>
              <a:t>의 </a:t>
            </a:r>
            <a:r>
              <a:rPr lang="en-US" altLang="ko-KR" dirty="0" err="1"/>
              <a:t>cf</a:t>
            </a:r>
            <a:r>
              <a:rPr lang="en-US" altLang="ko-KR" dirty="0"/>
              <a:t> score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이거나 객체가 </a:t>
            </a:r>
            <a:r>
              <a:rPr lang="ko-KR" altLang="en-US" dirty="0" err="1"/>
              <a:t>있을경우</a:t>
            </a:r>
            <a:r>
              <a:rPr lang="ko-KR" altLang="en-US" dirty="0"/>
              <a:t> </a:t>
            </a:r>
            <a:r>
              <a:rPr lang="en-US" altLang="ko-KR" dirty="0" err="1"/>
              <a:t>IoU</a:t>
            </a:r>
            <a:r>
              <a:rPr lang="ko-KR" altLang="en-US" dirty="0"/>
              <a:t>값을 그대로 </a:t>
            </a:r>
            <a:r>
              <a:rPr lang="ko-KR" altLang="en-US" dirty="0" err="1"/>
              <a:t>받아옴</a:t>
            </a:r>
            <a:r>
              <a:rPr lang="ko-KR" altLang="en-US" dirty="0"/>
              <a:t>  </a:t>
            </a:r>
            <a:r>
              <a:rPr lang="en-US" altLang="ko-KR" dirty="0"/>
              <a:t>-&gt; </a:t>
            </a:r>
            <a:r>
              <a:rPr lang="ko-KR" altLang="en-US" dirty="0"/>
              <a:t>각 </a:t>
            </a:r>
            <a:r>
              <a:rPr lang="en-US" altLang="ko-KR" dirty="0"/>
              <a:t>grid </a:t>
            </a:r>
            <a:r>
              <a:rPr lang="ko-KR" altLang="en-US" dirty="0"/>
              <a:t>셀은 </a:t>
            </a:r>
            <a:r>
              <a:rPr lang="en-US" altLang="ko-KR" dirty="0"/>
              <a:t>0 </a:t>
            </a:r>
            <a:r>
              <a:rPr lang="ko-KR" altLang="en-US" dirty="0"/>
              <a:t>아니면 </a:t>
            </a:r>
            <a:r>
              <a:rPr lang="en-US" altLang="ko-KR" dirty="0"/>
              <a:t>IOU</a:t>
            </a:r>
            <a:r>
              <a:rPr lang="ko-KR" altLang="en-US" dirty="0"/>
              <a:t>의 </a:t>
            </a:r>
            <a:r>
              <a:rPr lang="en-US" altLang="ko-KR" dirty="0" err="1"/>
              <a:t>cf</a:t>
            </a:r>
            <a:r>
              <a:rPr lang="en-US" altLang="ko-KR" dirty="0"/>
              <a:t> score</a:t>
            </a:r>
            <a:r>
              <a:rPr lang="ko-KR" altLang="en-US" dirty="0"/>
              <a:t>를 갖게 </a:t>
            </a:r>
            <a:r>
              <a:rPr lang="ko-KR" altLang="en-US" dirty="0" err="1"/>
              <a:t>됌</a:t>
            </a:r>
            <a:r>
              <a:rPr lang="ko-KR" altLang="en-US" dirty="0"/>
              <a:t> </a:t>
            </a:r>
            <a:r>
              <a:rPr lang="en-US" altLang="ko-KR" dirty="0"/>
              <a:t>-&gt; 0</a:t>
            </a:r>
            <a:r>
              <a:rPr lang="ko-KR" altLang="en-US" dirty="0"/>
              <a:t>이 많은 </a:t>
            </a:r>
            <a:r>
              <a:rPr lang="en-US" altLang="ko-KR" dirty="0"/>
              <a:t>grid cell</a:t>
            </a:r>
            <a:r>
              <a:rPr lang="ko-KR" altLang="en-US" dirty="0"/>
              <a:t>이 </a:t>
            </a:r>
            <a:r>
              <a:rPr lang="ko-KR" altLang="en-US" dirty="0" err="1"/>
              <a:t>있게되면</a:t>
            </a:r>
            <a:r>
              <a:rPr lang="ko-KR" altLang="en-US" dirty="0"/>
              <a:t> </a:t>
            </a:r>
            <a:r>
              <a:rPr lang="en-US" altLang="ko-KR" dirty="0" err="1"/>
              <a:t>bbox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cf</a:t>
            </a:r>
            <a:r>
              <a:rPr lang="en-US" altLang="ko-KR" dirty="0"/>
              <a:t> score</a:t>
            </a:r>
            <a:r>
              <a:rPr lang="ko-KR" altLang="en-US" dirty="0"/>
              <a:t>는 감소하게 </a:t>
            </a:r>
            <a:r>
              <a:rPr lang="ko-KR" altLang="en-US" dirty="0" err="1"/>
              <a:t>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</a:t>
            </a:r>
            <a:r>
              <a:rPr lang="en-US" altLang="ko-KR" dirty="0"/>
              <a:t> </a:t>
            </a:r>
            <a:r>
              <a:rPr lang="ko-KR" altLang="en-US" dirty="0"/>
              <a:t>빨간 </a:t>
            </a:r>
            <a:r>
              <a:rPr lang="ko-KR" altLang="en-US" dirty="0" err="1"/>
              <a:t>빡스를</a:t>
            </a:r>
            <a:r>
              <a:rPr lang="ko-KR" altLang="en-US" dirty="0"/>
              <a:t> 봐라</a:t>
            </a:r>
            <a:r>
              <a:rPr lang="en-US" altLang="ko-KR" dirty="0"/>
              <a:t>. 12</a:t>
            </a:r>
            <a:r>
              <a:rPr lang="ko-KR" altLang="en-US" dirty="0"/>
              <a:t>개의 </a:t>
            </a:r>
            <a:r>
              <a:rPr lang="en-US" altLang="ko-KR" dirty="0"/>
              <a:t>grid cell</a:t>
            </a:r>
            <a:r>
              <a:rPr lang="ko-KR" altLang="en-US" dirty="0"/>
              <a:t>이 있고 겹치는 </a:t>
            </a:r>
            <a:r>
              <a:rPr lang="en-US" altLang="ko-KR" dirty="0"/>
              <a:t>cell</a:t>
            </a:r>
            <a:r>
              <a:rPr lang="ko-KR" altLang="en-US" dirty="0"/>
              <a:t>은 </a:t>
            </a:r>
            <a:r>
              <a:rPr lang="en-US" altLang="ko-KR" dirty="0"/>
              <a:t>6</a:t>
            </a:r>
            <a:r>
              <a:rPr lang="ko-KR" altLang="en-US" dirty="0"/>
              <a:t>개가 있다 그 </a:t>
            </a:r>
            <a:r>
              <a:rPr lang="en-US" altLang="ko-KR" dirty="0"/>
              <a:t>cell </a:t>
            </a:r>
            <a:r>
              <a:rPr lang="ko-KR" altLang="en-US" dirty="0"/>
              <a:t>들의 </a:t>
            </a:r>
            <a:r>
              <a:rPr lang="en-US" altLang="ko-KR" dirty="0" err="1"/>
              <a:t>cf</a:t>
            </a:r>
            <a:r>
              <a:rPr lang="en-US" altLang="ko-KR" dirty="0"/>
              <a:t> </a:t>
            </a:r>
            <a:r>
              <a:rPr lang="ko-KR" altLang="en-US" dirty="0"/>
              <a:t>값은 </a:t>
            </a:r>
            <a:r>
              <a:rPr lang="en-US" altLang="ko-KR" dirty="0" err="1"/>
              <a:t>IoU</a:t>
            </a:r>
            <a:r>
              <a:rPr lang="ko-KR" altLang="en-US" dirty="0"/>
              <a:t>값과 같은 것이다 </a:t>
            </a:r>
            <a:r>
              <a:rPr lang="ko-KR" altLang="en-US" dirty="0" err="1"/>
              <a:t>왜냐</a:t>
            </a:r>
            <a:r>
              <a:rPr lang="ko-KR" altLang="en-US" dirty="0"/>
              <a:t> </a:t>
            </a:r>
            <a:r>
              <a:rPr lang="en-US" altLang="ko-KR" dirty="0" err="1"/>
              <a:t>Pr</a:t>
            </a:r>
            <a:r>
              <a:rPr lang="en-US" altLang="ko-KR" dirty="0"/>
              <a:t>(object)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이니까</a:t>
            </a:r>
            <a:endParaRPr lang="en-US" altLang="ko-KR" dirty="0"/>
          </a:p>
          <a:p>
            <a:r>
              <a:rPr lang="ko-KR" altLang="en-US" dirty="0"/>
              <a:t>나머지 </a:t>
            </a:r>
            <a:r>
              <a:rPr lang="en-US" altLang="ko-KR" dirty="0"/>
              <a:t>cell </a:t>
            </a:r>
            <a:r>
              <a:rPr lang="ko-KR" altLang="en-US" dirty="0"/>
              <a:t>들의 </a:t>
            </a:r>
            <a:r>
              <a:rPr lang="en-US" altLang="ko-KR" dirty="0" err="1"/>
              <a:t>cf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  <a:r>
              <a:rPr lang="ko-KR" altLang="en-US" dirty="0" err="1"/>
              <a:t>일것이다</a:t>
            </a:r>
            <a:r>
              <a:rPr lang="en-US" altLang="ko-KR" dirty="0"/>
              <a:t>. </a:t>
            </a:r>
            <a:r>
              <a:rPr lang="ko-KR" altLang="en-US" dirty="0"/>
              <a:t>객체가 없으니까 그럼 </a:t>
            </a:r>
            <a:r>
              <a:rPr lang="en-US" altLang="ko-KR" dirty="0" err="1"/>
              <a:t>cf</a:t>
            </a:r>
            <a:r>
              <a:rPr lang="en-US" altLang="ko-KR" dirty="0"/>
              <a:t> </a:t>
            </a:r>
            <a:r>
              <a:rPr lang="en-US" altLang="ko-KR" dirty="0" err="1"/>
              <a:t>scroe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en-US" altLang="ko-KR" dirty="0"/>
              <a:t>grid cell</a:t>
            </a:r>
            <a:r>
              <a:rPr lang="ko-KR" altLang="en-US" dirty="0"/>
              <a:t>은 다 털려 나가고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cell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개만 </a:t>
            </a:r>
            <a:r>
              <a:rPr lang="en-US" altLang="ko-KR" dirty="0" err="1"/>
              <a:t>bbox</a:t>
            </a:r>
            <a:r>
              <a:rPr lang="ko-KR" altLang="en-US" dirty="0"/>
              <a:t>가 </a:t>
            </a:r>
            <a:r>
              <a:rPr lang="ko-KR" altLang="en-US" dirty="0" err="1"/>
              <a:t>될텐데</a:t>
            </a:r>
            <a:r>
              <a:rPr lang="ko-KR" altLang="en-US" dirty="0"/>
              <a:t> 해당 </a:t>
            </a:r>
            <a:r>
              <a:rPr lang="en-US" altLang="ko-KR" dirty="0" err="1"/>
              <a:t>bbox</a:t>
            </a:r>
            <a:r>
              <a:rPr lang="ko-KR" altLang="en-US" dirty="0"/>
              <a:t>의 </a:t>
            </a:r>
            <a:r>
              <a:rPr lang="en-US" altLang="ko-KR" dirty="0" err="1"/>
              <a:t>cf</a:t>
            </a:r>
            <a:r>
              <a:rPr lang="en-US" altLang="ko-KR" dirty="0"/>
              <a:t> score</a:t>
            </a:r>
            <a:r>
              <a:rPr lang="ko-KR" altLang="en-US" dirty="0"/>
              <a:t>는 결국 </a:t>
            </a:r>
            <a:r>
              <a:rPr lang="en-US" altLang="ko-KR" dirty="0" err="1"/>
              <a:t>IoU</a:t>
            </a:r>
            <a:r>
              <a:rPr lang="ko-KR" altLang="en-US" dirty="0"/>
              <a:t>값이 되게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059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grid cell </a:t>
            </a:r>
            <a:r>
              <a:rPr lang="ko-KR" altLang="en-US" dirty="0"/>
              <a:t>마다 </a:t>
            </a:r>
            <a:r>
              <a:rPr lang="en-US" altLang="ko-KR" dirty="0"/>
              <a:t>30</a:t>
            </a:r>
            <a:r>
              <a:rPr lang="ko-KR" altLang="en-US" dirty="0"/>
              <a:t>개의 </a:t>
            </a:r>
            <a:r>
              <a:rPr lang="ko-KR" altLang="en-US" dirty="0" err="1"/>
              <a:t>벡터값을</a:t>
            </a:r>
            <a:r>
              <a:rPr lang="ko-KR" altLang="en-US" dirty="0"/>
              <a:t> 가지고 있는데 이 값들 중 </a:t>
            </a:r>
            <a:r>
              <a:rPr lang="en-US" altLang="ko-KR" dirty="0"/>
              <a:t>20</a:t>
            </a:r>
            <a:r>
              <a:rPr lang="ko-KR" altLang="en-US" dirty="0"/>
              <a:t>개는 각 </a:t>
            </a:r>
            <a:r>
              <a:rPr lang="en-US" altLang="ko-KR" dirty="0" err="1"/>
              <a:t>gridcell</a:t>
            </a:r>
            <a:r>
              <a:rPr lang="ko-KR" altLang="en-US" dirty="0"/>
              <a:t>안에 객체가 있을 경우 그 객체가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classifier</a:t>
            </a:r>
            <a:r>
              <a:rPr lang="ko-KR" altLang="en-US" dirty="0"/>
              <a:t>에 대하여 어떤 확률을 가지고 있냐</a:t>
            </a:r>
            <a:endParaRPr lang="en-US" altLang="ko-KR" dirty="0"/>
          </a:p>
          <a:p>
            <a:r>
              <a:rPr lang="ko-KR" altLang="en-US" dirty="0" err="1"/>
              <a:t>보여주는것이고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 err="1"/>
              <a:t>bbox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개의 객체만 </a:t>
            </a:r>
            <a:r>
              <a:rPr lang="ko-KR" altLang="en-US" dirty="0" err="1"/>
              <a:t>얘측하고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grid cell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 err="1"/>
              <a:t>bbox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 err="1"/>
              <a:t>bbox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개이상이면 </a:t>
            </a:r>
            <a:r>
              <a:rPr lang="en-US" altLang="ko-KR" dirty="0" err="1"/>
              <a:t>cf</a:t>
            </a:r>
            <a:r>
              <a:rPr lang="en-US" altLang="ko-KR" dirty="0"/>
              <a:t> score</a:t>
            </a:r>
            <a:r>
              <a:rPr lang="ko-KR" altLang="en-US" dirty="0"/>
              <a:t>가 </a:t>
            </a:r>
            <a:r>
              <a:rPr lang="ko-KR" altLang="en-US" dirty="0" err="1"/>
              <a:t>가장높은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box</a:t>
            </a:r>
            <a:r>
              <a:rPr lang="ko-KR" altLang="en-US" dirty="0"/>
              <a:t>만 사용한다</a:t>
            </a:r>
            <a:endParaRPr lang="en-US" altLang="ko-KR" dirty="0"/>
          </a:p>
          <a:p>
            <a:r>
              <a:rPr lang="en-US" altLang="ko-KR" dirty="0" err="1"/>
              <a:t>Bbox</a:t>
            </a:r>
            <a:r>
              <a:rPr lang="ko-KR" altLang="en-US" dirty="0"/>
              <a:t>의 </a:t>
            </a:r>
            <a:r>
              <a:rPr lang="en-US" altLang="ko-KR" dirty="0" err="1"/>
              <a:t>cf</a:t>
            </a:r>
            <a:r>
              <a:rPr lang="en-US" altLang="ko-KR" dirty="0"/>
              <a:t> score</a:t>
            </a:r>
            <a:r>
              <a:rPr lang="ko-KR" altLang="en-US" dirty="0"/>
              <a:t>란 결국 </a:t>
            </a:r>
            <a:r>
              <a:rPr lang="en-US" altLang="ko-KR" dirty="0" err="1"/>
              <a:t>IoU</a:t>
            </a:r>
            <a:r>
              <a:rPr lang="ko-KR" altLang="en-US" dirty="0"/>
              <a:t>를 말한다</a:t>
            </a:r>
            <a:r>
              <a:rPr lang="en-US" altLang="ko-KR" dirty="0"/>
              <a:t>. </a:t>
            </a:r>
            <a:r>
              <a:rPr lang="en-US" altLang="ko-KR" dirty="0" err="1"/>
              <a:t>bbox</a:t>
            </a:r>
            <a:r>
              <a:rPr lang="ko-KR" altLang="en-US" dirty="0"/>
              <a:t>의 </a:t>
            </a:r>
            <a:r>
              <a:rPr lang="en-US" altLang="ko-KR" dirty="0" err="1"/>
              <a:t>cf</a:t>
            </a:r>
            <a:r>
              <a:rPr lang="en-US" altLang="ko-KR" dirty="0"/>
              <a:t> score</a:t>
            </a:r>
            <a:r>
              <a:rPr lang="ko-KR" altLang="en-US" dirty="0"/>
              <a:t>는 결국 우위 관계가 </a:t>
            </a:r>
            <a:r>
              <a:rPr lang="ko-KR" altLang="en-US" dirty="0" err="1"/>
              <a:t>생길수밖에</a:t>
            </a:r>
            <a:r>
              <a:rPr lang="ko-KR" altLang="en-US" dirty="0"/>
              <a:t> 없네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box</a:t>
            </a:r>
            <a:r>
              <a:rPr lang="ko-KR" altLang="en-US" dirty="0"/>
              <a:t>가 특정 </a:t>
            </a:r>
            <a:r>
              <a:rPr lang="en-US" altLang="ko-KR" dirty="0"/>
              <a:t>class</a:t>
            </a:r>
            <a:r>
              <a:rPr lang="ko-KR" altLang="en-US" dirty="0"/>
              <a:t>일 </a:t>
            </a:r>
            <a:r>
              <a:rPr lang="ko-KR" altLang="en-US" dirty="0" err="1"/>
              <a:t>확률값도</a:t>
            </a:r>
            <a:r>
              <a:rPr lang="ko-KR" altLang="en-US" dirty="0"/>
              <a:t> 결국은 다 </a:t>
            </a:r>
            <a:r>
              <a:rPr lang="en-US" altLang="ko-KR" dirty="0" err="1"/>
              <a:t>IoU</a:t>
            </a:r>
            <a:r>
              <a:rPr lang="ko-KR" altLang="en-US" dirty="0"/>
              <a:t>다 왜냐하면 </a:t>
            </a:r>
            <a:r>
              <a:rPr lang="en-US" altLang="ko-KR" dirty="0" err="1"/>
              <a:t>Pr</a:t>
            </a:r>
            <a:r>
              <a:rPr lang="en-US" altLang="ko-KR" dirty="0"/>
              <a:t>( )</a:t>
            </a:r>
            <a:r>
              <a:rPr lang="ko-KR" altLang="en-US" dirty="0"/>
              <a:t>란 작업이 결국 안에 들어가는 </a:t>
            </a:r>
            <a:r>
              <a:rPr lang="ko-KR" altLang="en-US" dirty="0" err="1"/>
              <a:t>무언가가</a:t>
            </a:r>
            <a:r>
              <a:rPr lang="ko-KR" altLang="en-US" dirty="0"/>
              <a:t> 있냐 </a:t>
            </a:r>
            <a:r>
              <a:rPr lang="ko-KR" altLang="en-US" dirty="0" err="1"/>
              <a:t>없냐의</a:t>
            </a:r>
            <a:r>
              <a:rPr lang="ko-KR" altLang="en-US" dirty="0"/>
              <a:t> </a:t>
            </a:r>
            <a:r>
              <a:rPr lang="ko-KR" altLang="en-US" dirty="0" err="1"/>
              <a:t>확률값을</a:t>
            </a:r>
            <a:r>
              <a:rPr lang="ko-KR" altLang="en-US" dirty="0"/>
              <a:t> 반환해주는데 이게 </a:t>
            </a:r>
            <a:r>
              <a:rPr lang="en-US" altLang="ko-KR" dirty="0"/>
              <a:t>0 </a:t>
            </a:r>
            <a:r>
              <a:rPr lang="ko-KR" altLang="en-US" dirty="0"/>
              <a:t>아니면 </a:t>
            </a:r>
            <a:r>
              <a:rPr lang="en-US" altLang="ko-KR" dirty="0"/>
              <a:t>1</a:t>
            </a:r>
            <a:r>
              <a:rPr lang="ko-KR" altLang="en-US" dirty="0"/>
              <a:t>이라서</a:t>
            </a:r>
            <a:endParaRPr lang="en-US" altLang="ko-KR" dirty="0"/>
          </a:p>
          <a:p>
            <a:r>
              <a:rPr lang="ko-KR" altLang="en-US" dirty="0"/>
              <a:t>그 클래스가 있냐 없냐 </a:t>
            </a:r>
            <a:r>
              <a:rPr lang="en-US" altLang="ko-KR" dirty="0"/>
              <a:t>0 1 0 0 0 0 0 </a:t>
            </a:r>
            <a:r>
              <a:rPr lang="ko-KR" altLang="en-US" dirty="0" err="1"/>
              <a:t>이런식으로</a:t>
            </a:r>
            <a:r>
              <a:rPr lang="ko-KR" altLang="en-US" dirty="0"/>
              <a:t> 나오게 되고 거기에 </a:t>
            </a:r>
            <a:r>
              <a:rPr lang="en-US" altLang="ko-KR" dirty="0"/>
              <a:t>IOU</a:t>
            </a:r>
            <a:r>
              <a:rPr lang="ko-KR" altLang="en-US" dirty="0"/>
              <a:t>를 곱하면 결국 그 </a:t>
            </a:r>
            <a:r>
              <a:rPr lang="en-US" altLang="ko-KR" dirty="0"/>
              <a:t>class</a:t>
            </a:r>
            <a:r>
              <a:rPr lang="ko-KR" altLang="en-US" dirty="0"/>
              <a:t>의 확률은 </a:t>
            </a:r>
            <a:r>
              <a:rPr lang="en-US" altLang="ko-KR" dirty="0"/>
              <a:t>IOU</a:t>
            </a:r>
            <a:r>
              <a:rPr lang="ko-KR" altLang="en-US" dirty="0"/>
              <a:t>의 값으로 나오게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개의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conditional class probabilities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인 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th-I"/>
              </a:rPr>
              <a:t>Pr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th-I"/>
              </a:rPr>
              <a:t>Classi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in-R"/>
              </a:rPr>
              <a:t>|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th-I"/>
              </a:rPr>
              <a:t>Object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JXc-TeX-main-R"/>
              </a:rPr>
              <a:t>)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Pr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Classi|Object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예측합니다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이는 특정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객체가 존재한다고 가정했을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특정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class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일 확률인 조건부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확률값입니다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 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bounding box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수와 상관없이 하나의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마다 하나의 조건부 확률을 예측합니다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여기서 짚고 넘어갈 점은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별로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class probabilities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예측하는 것이 아니라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별로 예측한다는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 </a:t>
            </a:r>
            <a:endParaRPr lang="en-US" altLang="ko-KR" dirty="0"/>
          </a:p>
          <a:p>
            <a:r>
              <a:rPr lang="ko-KR" altLang="en-US" dirty="0"/>
              <a:t>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class </a:t>
            </a:r>
            <a:r>
              <a:rPr lang="ko-KR" altLang="en-US" dirty="0"/>
              <a:t>별 </a:t>
            </a:r>
            <a:r>
              <a:rPr lang="ko-KR" altLang="en-US" dirty="0" err="1"/>
              <a:t>확률값은</a:t>
            </a:r>
            <a:r>
              <a:rPr lang="ko-KR" altLang="en-US" dirty="0"/>
              <a:t> 어떻게 </a:t>
            </a:r>
            <a:r>
              <a:rPr lang="ko-KR" altLang="en-US" dirty="0" err="1"/>
              <a:t>구했냐면</a:t>
            </a:r>
            <a:r>
              <a:rPr lang="ko-KR" altLang="en-US" dirty="0"/>
              <a:t> </a:t>
            </a:r>
            <a:r>
              <a:rPr lang="en-US" altLang="ko-KR" dirty="0" err="1"/>
              <a:t>Pr</a:t>
            </a:r>
            <a:r>
              <a:rPr lang="en-US" altLang="ko-KR" dirty="0"/>
              <a:t>(</a:t>
            </a:r>
            <a:r>
              <a:rPr lang="en-US" altLang="ko-KR" dirty="0" err="1"/>
              <a:t>classi</a:t>
            </a:r>
            <a:r>
              <a:rPr lang="en-US" altLang="ko-KR" dirty="0"/>
              <a:t> | object)</a:t>
            </a:r>
            <a:r>
              <a:rPr lang="ko-KR" altLang="en-US" dirty="0"/>
              <a:t>로 구했는데 그니까 </a:t>
            </a:r>
            <a:r>
              <a:rPr lang="en-US" altLang="ko-KR" dirty="0"/>
              <a:t>20</a:t>
            </a:r>
            <a:r>
              <a:rPr lang="ko-KR" altLang="en-US" dirty="0"/>
              <a:t>개의 클래스들을 각각 </a:t>
            </a:r>
            <a:r>
              <a:rPr lang="en-US" altLang="ko-KR" dirty="0"/>
              <a:t>1</a:t>
            </a:r>
            <a:r>
              <a:rPr lang="ko-KR" altLang="en-US" dirty="0"/>
              <a:t>개씩 즉 </a:t>
            </a:r>
            <a:r>
              <a:rPr lang="en-US" altLang="ko-KR" dirty="0" err="1"/>
              <a:t>i</a:t>
            </a:r>
            <a:r>
              <a:rPr lang="ko-KR" altLang="en-US" dirty="0"/>
              <a:t>번째 </a:t>
            </a:r>
            <a:r>
              <a:rPr lang="en-US" altLang="ko-KR" dirty="0"/>
              <a:t>class</a:t>
            </a:r>
            <a:r>
              <a:rPr lang="ko-KR" altLang="en-US" dirty="0"/>
              <a:t>의 확률로 반환했고</a:t>
            </a:r>
            <a:endParaRPr lang="en-US" altLang="ko-KR" dirty="0"/>
          </a:p>
          <a:p>
            <a:r>
              <a:rPr lang="ko-KR" altLang="en-US" dirty="0"/>
              <a:t>그래서 저 </a:t>
            </a:r>
            <a:r>
              <a:rPr lang="en-US" altLang="ko-KR" dirty="0"/>
              <a:t>20</a:t>
            </a:r>
            <a:r>
              <a:rPr lang="ko-KR" altLang="en-US" dirty="0"/>
              <a:t>개는 까보면 </a:t>
            </a:r>
            <a:r>
              <a:rPr lang="en-US" altLang="ko-KR" dirty="0"/>
              <a:t>0.1 0.1 0.1 0.7 </a:t>
            </a:r>
            <a:r>
              <a:rPr lang="ko-KR" altLang="en-US" dirty="0" err="1"/>
              <a:t>이런식으로</a:t>
            </a:r>
            <a:r>
              <a:rPr lang="ko-KR" altLang="en-US" dirty="0"/>
              <a:t> 되어있을 것이며 거기에 </a:t>
            </a:r>
            <a:r>
              <a:rPr lang="en-US" altLang="ko-KR" dirty="0" err="1"/>
              <a:t>IoU</a:t>
            </a:r>
            <a:r>
              <a:rPr lang="ko-KR" altLang="en-US" dirty="0"/>
              <a:t>를 곱하면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3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번째 </a:t>
            </a:r>
            <a:r>
              <a:rPr lang="en-US" altLang="ko-KR" dirty="0"/>
              <a:t>localization </a:t>
            </a:r>
            <a:r>
              <a:rPr lang="ko-KR" altLang="en-US" dirty="0"/>
              <a:t>제일 앞의 </a:t>
            </a:r>
            <a:r>
              <a:rPr lang="en-US" altLang="ko-KR" dirty="0" err="1"/>
              <a:t>coord</a:t>
            </a:r>
            <a:r>
              <a:rPr lang="ko-KR" altLang="en-US" dirty="0"/>
              <a:t>는 가중치 </a:t>
            </a:r>
            <a:r>
              <a:rPr lang="en-US" altLang="ko-KR" dirty="0"/>
              <a:t>( </a:t>
            </a:r>
            <a:r>
              <a:rPr lang="ko-KR" altLang="en-US" dirty="0"/>
              <a:t>대부분의 </a:t>
            </a:r>
            <a:r>
              <a:rPr lang="en-US" altLang="ko-KR" dirty="0"/>
              <a:t>grid cell</a:t>
            </a:r>
            <a:r>
              <a:rPr lang="ko-KR" altLang="en-US" dirty="0"/>
              <a:t>은 객체를 </a:t>
            </a:r>
            <a:r>
              <a:rPr lang="ko-KR" altLang="en-US" dirty="0" err="1"/>
              <a:t>포함하지않아</a:t>
            </a:r>
            <a:r>
              <a:rPr lang="ko-KR" altLang="en-US" dirty="0"/>
              <a:t> </a:t>
            </a:r>
            <a:r>
              <a:rPr lang="en-US" altLang="ko-KR" dirty="0" err="1"/>
              <a:t>cfscore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되어 객체를 포함하는 </a:t>
            </a:r>
            <a:r>
              <a:rPr lang="en-US" altLang="ko-KR" dirty="0"/>
              <a:t>grid cell</a:t>
            </a:r>
            <a:r>
              <a:rPr lang="ko-KR" altLang="en-US" dirty="0"/>
              <a:t>의 </a:t>
            </a:r>
            <a:r>
              <a:rPr lang="en-US" altLang="ko-KR" dirty="0"/>
              <a:t>gradient</a:t>
            </a:r>
            <a:r>
              <a:rPr lang="ko-KR" altLang="en-US" dirty="0"/>
              <a:t>를 압도하여 즉 편향되어</a:t>
            </a:r>
            <a:r>
              <a:rPr lang="en-US" altLang="ko-KR" dirty="0"/>
              <a:t>) </a:t>
            </a:r>
            <a:r>
              <a:rPr lang="ko-KR" altLang="en-US" dirty="0"/>
              <a:t>가중치줌 논문에선 </a:t>
            </a:r>
            <a:r>
              <a:rPr lang="en-US" altLang="ko-KR" dirty="0"/>
              <a:t>5</a:t>
            </a:r>
          </a:p>
          <a:p>
            <a:r>
              <a:rPr lang="ko-KR" altLang="en-US" dirty="0"/>
              <a:t>큰 </a:t>
            </a:r>
            <a:r>
              <a:rPr lang="en-US" altLang="ko-KR" dirty="0" err="1"/>
              <a:t>bbox</a:t>
            </a:r>
            <a:r>
              <a:rPr lang="ko-KR" altLang="en-US" dirty="0"/>
              <a:t>의 작은 오류가 작은 </a:t>
            </a:r>
            <a:r>
              <a:rPr lang="en-US" altLang="ko-KR" dirty="0" err="1"/>
              <a:t>bbox</a:t>
            </a:r>
            <a:r>
              <a:rPr lang="ko-KR" altLang="en-US" dirty="0"/>
              <a:t>의 오류보다 덜 </a:t>
            </a:r>
            <a:r>
              <a:rPr lang="ko-KR" altLang="en-US" dirty="0" err="1"/>
              <a:t>중요하다는것을</a:t>
            </a:r>
            <a:r>
              <a:rPr lang="ko-KR" altLang="en-US" dirty="0"/>
              <a:t> 반영하기 위해 </a:t>
            </a:r>
            <a:r>
              <a:rPr lang="en-US" altLang="ko-KR" dirty="0" err="1"/>
              <a:t>w,h</a:t>
            </a:r>
            <a:r>
              <a:rPr lang="ko-KR" altLang="en-US" dirty="0"/>
              <a:t>에 </a:t>
            </a:r>
            <a:r>
              <a:rPr lang="ko-KR" altLang="en-US" dirty="0" err="1"/>
              <a:t>루트씌움</a:t>
            </a:r>
            <a:endParaRPr lang="en-US" altLang="ko-KR" dirty="0"/>
          </a:p>
          <a:p>
            <a:r>
              <a:rPr lang="en-US" altLang="ko-KR" dirty="0"/>
              <a:t>1obj </a:t>
            </a:r>
            <a:r>
              <a:rPr lang="en-US" altLang="ko-KR" dirty="0" err="1"/>
              <a:t>ij</a:t>
            </a:r>
            <a:r>
              <a:rPr lang="ko-KR" altLang="en-US" dirty="0"/>
              <a:t>의미 </a:t>
            </a:r>
            <a:r>
              <a:rPr lang="en-US" altLang="ko-KR" dirty="0" err="1"/>
              <a:t>i</a:t>
            </a:r>
            <a:r>
              <a:rPr lang="ko-KR" altLang="en-US" dirty="0" err="1"/>
              <a:t>번재</a:t>
            </a:r>
            <a:r>
              <a:rPr lang="ko-KR" altLang="en-US" dirty="0"/>
              <a:t> </a:t>
            </a:r>
            <a:r>
              <a:rPr lang="en-US" altLang="ko-KR" dirty="0"/>
              <a:t>cell</a:t>
            </a:r>
            <a:r>
              <a:rPr lang="ko-KR" altLang="en-US" dirty="0"/>
              <a:t>의 </a:t>
            </a:r>
            <a:r>
              <a:rPr lang="en-US" altLang="ko-KR" dirty="0"/>
              <a:t>j</a:t>
            </a:r>
            <a:r>
              <a:rPr lang="ko-KR" altLang="en-US" dirty="0"/>
              <a:t>번째 </a:t>
            </a:r>
            <a:r>
              <a:rPr lang="en-US" altLang="ko-KR" dirty="0" err="1"/>
              <a:t>bbox</a:t>
            </a:r>
            <a:r>
              <a:rPr lang="ko-KR" altLang="en-US" dirty="0"/>
              <a:t>가 객체를 </a:t>
            </a:r>
            <a:r>
              <a:rPr lang="ko-KR" altLang="en-US" dirty="0" err="1"/>
              <a:t>할당한다할때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/>
              <a:t>아니면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en-US" altLang="ko-KR" dirty="0"/>
              <a:t>index </a:t>
            </a:r>
            <a:r>
              <a:rPr lang="ko-KR" altLang="en-US" dirty="0"/>
              <a:t>파라미터  제일 </a:t>
            </a:r>
            <a:r>
              <a:rPr lang="en-US" altLang="ko-KR" dirty="0" err="1"/>
              <a:t>cf</a:t>
            </a:r>
            <a:r>
              <a:rPr lang="en-US" altLang="ko-KR" dirty="0"/>
              <a:t> score</a:t>
            </a:r>
            <a:r>
              <a:rPr lang="ko-KR" altLang="en-US" dirty="0"/>
              <a:t>높은 </a:t>
            </a:r>
            <a:r>
              <a:rPr lang="en-US" altLang="ko-KR" dirty="0"/>
              <a:t>1</a:t>
            </a:r>
            <a:r>
              <a:rPr lang="ko-KR" altLang="en-US" dirty="0"/>
              <a:t>개만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번째 </a:t>
            </a:r>
            <a:r>
              <a:rPr lang="en-US" altLang="ko-KR" dirty="0"/>
              <a:t>Confidence loss</a:t>
            </a:r>
            <a:r>
              <a:rPr lang="ko-KR" altLang="en-US" dirty="0"/>
              <a:t>는 앞과 가이 객체를 포함하지 않는 </a:t>
            </a:r>
            <a:r>
              <a:rPr lang="en-US" altLang="ko-KR" dirty="0"/>
              <a:t>grid cell</a:t>
            </a:r>
            <a:r>
              <a:rPr lang="ko-KR" altLang="en-US" dirty="0"/>
              <a:t>에 주는 가중치 파라미터 여기선 </a:t>
            </a:r>
            <a:r>
              <a:rPr lang="en-US" altLang="ko-KR" dirty="0"/>
              <a:t>0.5</a:t>
            </a:r>
          </a:p>
          <a:p>
            <a:r>
              <a:rPr lang="en-US" altLang="ko-KR" dirty="0"/>
              <a:t>1noobj </a:t>
            </a:r>
            <a:r>
              <a:rPr lang="en-US" altLang="ko-KR" dirty="0" err="1"/>
              <a:t>ij</a:t>
            </a:r>
            <a:r>
              <a:rPr lang="en-US" altLang="ko-KR" dirty="0"/>
              <a:t> , </a:t>
            </a:r>
            <a:r>
              <a:rPr lang="en-US" altLang="ko-KR" dirty="0" err="1"/>
              <a:t>i</a:t>
            </a:r>
            <a:r>
              <a:rPr lang="ko-KR" altLang="en-US" dirty="0" err="1"/>
              <a:t>번재</a:t>
            </a:r>
            <a:r>
              <a:rPr lang="ko-KR" altLang="en-US" dirty="0"/>
              <a:t> </a:t>
            </a:r>
            <a:r>
              <a:rPr lang="en-US" altLang="ko-KR" dirty="0"/>
              <a:t>cell</a:t>
            </a:r>
            <a:r>
              <a:rPr lang="ko-KR" altLang="en-US" dirty="0"/>
              <a:t>의 </a:t>
            </a:r>
            <a:r>
              <a:rPr lang="en-US" altLang="ko-KR" dirty="0"/>
              <a:t>j</a:t>
            </a:r>
            <a:r>
              <a:rPr lang="ko-KR" altLang="en-US" dirty="0"/>
              <a:t>번째 </a:t>
            </a:r>
            <a:r>
              <a:rPr lang="en-US" altLang="ko-KR" dirty="0" err="1"/>
              <a:t>bbox</a:t>
            </a:r>
            <a:r>
              <a:rPr lang="ko-KR" altLang="en-US" dirty="0"/>
              <a:t>가 객체를 예측 할당</a:t>
            </a:r>
            <a:r>
              <a:rPr lang="en-US" altLang="ko-KR" dirty="0"/>
              <a:t>~~1 </a:t>
            </a:r>
            <a:r>
              <a:rPr lang="ko-KR" altLang="en-US" dirty="0"/>
              <a:t>아니면 </a:t>
            </a:r>
            <a:r>
              <a:rPr lang="en-US" altLang="ko-KR" dirty="0"/>
              <a:t>~~0 index parameter </a:t>
            </a:r>
          </a:p>
          <a:p>
            <a:r>
              <a:rPr lang="en-US" altLang="ko-KR" dirty="0"/>
              <a:t>Ci </a:t>
            </a:r>
            <a:r>
              <a:rPr lang="ko-KR" altLang="en-US" dirty="0"/>
              <a:t>객체가 포함되면 </a:t>
            </a:r>
            <a:r>
              <a:rPr lang="en-US" altLang="ko-KR" dirty="0"/>
              <a:t>1 </a:t>
            </a:r>
            <a:r>
              <a:rPr lang="ko-KR" altLang="en-US" dirty="0"/>
              <a:t>아니면 </a:t>
            </a:r>
            <a:r>
              <a:rPr lang="en-US" altLang="ko-KR" dirty="0"/>
              <a:t>0 C^I</a:t>
            </a:r>
            <a:r>
              <a:rPr lang="ko-KR" altLang="en-US" dirty="0"/>
              <a:t> 예측한 </a:t>
            </a:r>
            <a:r>
              <a:rPr lang="en-US" altLang="ko-KR" dirty="0" err="1"/>
              <a:t>bbox</a:t>
            </a:r>
            <a:r>
              <a:rPr lang="ko-KR" altLang="en-US" dirty="0"/>
              <a:t>의 </a:t>
            </a:r>
            <a:r>
              <a:rPr lang="en-US" altLang="ko-KR" dirty="0" err="1"/>
              <a:t>cf</a:t>
            </a:r>
            <a:r>
              <a:rPr lang="en-US" altLang="ko-KR" dirty="0"/>
              <a:t> score</a:t>
            </a:r>
          </a:p>
          <a:p>
            <a:endParaRPr lang="en-US" altLang="ko-KR" dirty="0"/>
          </a:p>
          <a:p>
            <a:r>
              <a:rPr lang="ko-KR" altLang="en-US" dirty="0"/>
              <a:t>실제</a:t>
            </a:r>
            <a:r>
              <a:rPr lang="en-US" altLang="ko-KR" dirty="0"/>
              <a:t> class probabilities </a:t>
            </a:r>
            <a:r>
              <a:rPr lang="ko-KR" altLang="en-US" dirty="0"/>
              <a:t>예측 </a:t>
            </a:r>
            <a:r>
              <a:rPr lang="en-US" altLang="ko-KR" dirty="0"/>
              <a:t>class </a:t>
            </a:r>
            <a:r>
              <a:rPr lang="en-US" altLang="ko-KR" dirty="0" err="1"/>
              <a:t>probalbilites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893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746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92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78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33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79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09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299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320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30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08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36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187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60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926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21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13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730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030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8569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329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4765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81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0012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1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en-US" altLang="ko-KR" dirty="0"/>
              <a:t>computer vision</a:t>
            </a:r>
            <a:r>
              <a:rPr lang="ko-KR" altLang="en-US" dirty="0"/>
              <a:t>도 다시 </a:t>
            </a:r>
            <a:r>
              <a:rPr lang="en-US" altLang="ko-KR" dirty="0"/>
              <a:t>4</a:t>
            </a:r>
            <a:r>
              <a:rPr lang="ko-KR" altLang="en-US" dirty="0"/>
              <a:t>가지의 분류로 나눌 수 있는데요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 </a:t>
            </a:r>
            <a:r>
              <a:rPr lang="en-US" altLang="ko-KR" dirty="0"/>
              <a:t>classification</a:t>
            </a:r>
            <a:r>
              <a:rPr lang="ko-KR" altLang="en-US" dirty="0"/>
              <a:t>과 </a:t>
            </a:r>
            <a:r>
              <a:rPr lang="en-US" altLang="ko-KR" dirty="0"/>
              <a:t>localization</a:t>
            </a:r>
            <a:r>
              <a:rPr lang="ko-KR" altLang="en-US" dirty="0"/>
              <a:t>은 </a:t>
            </a:r>
            <a:r>
              <a:rPr lang="ko-KR" altLang="en-US" dirty="0" err="1"/>
              <a:t>한장의</a:t>
            </a:r>
            <a:r>
              <a:rPr lang="ko-KR" altLang="en-US" dirty="0"/>
              <a:t> </a:t>
            </a:r>
            <a:r>
              <a:rPr lang="ko-KR" altLang="en-US" dirty="0" err="1"/>
              <a:t>이미지속</a:t>
            </a:r>
            <a:r>
              <a:rPr lang="ko-KR" altLang="en-US" dirty="0"/>
              <a:t> 단일 객체를 </a:t>
            </a:r>
            <a:r>
              <a:rPr lang="ko-KR" altLang="en-US" dirty="0" err="1"/>
              <a:t>어떤것이라고</a:t>
            </a:r>
            <a:r>
              <a:rPr lang="ko-KR" altLang="en-US" dirty="0"/>
              <a:t> 분류하거나 특정 위치를 찾아내는 것을 의미하고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Object detection</a:t>
            </a:r>
            <a:r>
              <a:rPr lang="ko-KR" altLang="en-US" dirty="0"/>
              <a:t>과 </a:t>
            </a:r>
            <a:r>
              <a:rPr lang="en-US" altLang="ko-KR" dirty="0"/>
              <a:t>instance segmentation</a:t>
            </a:r>
            <a:r>
              <a:rPr lang="ko-KR" altLang="en-US" dirty="0"/>
              <a:t>은 </a:t>
            </a:r>
            <a:r>
              <a:rPr lang="ko-KR" altLang="en-US" dirty="0" err="1"/>
              <a:t>한장의</a:t>
            </a:r>
            <a:r>
              <a:rPr lang="ko-KR" altLang="en-US" dirty="0"/>
              <a:t> 이미지속에서 </a:t>
            </a:r>
            <a:r>
              <a:rPr lang="en-US" altLang="ko-KR" dirty="0"/>
              <a:t>2</a:t>
            </a:r>
            <a:r>
              <a:rPr lang="ko-KR" altLang="en-US" dirty="0"/>
              <a:t>개 이상 다수의 객체를 감지하고 </a:t>
            </a:r>
            <a:r>
              <a:rPr lang="ko-KR" altLang="en-US" dirty="0" err="1"/>
              <a:t>분할하는것을</a:t>
            </a:r>
            <a:r>
              <a:rPr lang="ko-KR" altLang="en-US" dirty="0"/>
              <a:t> 의미합니다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당연히 </a:t>
            </a:r>
            <a:r>
              <a:rPr lang="en-US" altLang="ko-KR" dirty="0"/>
              <a:t>object detection</a:t>
            </a:r>
            <a:r>
              <a:rPr lang="ko-KR" altLang="en-US" dirty="0"/>
              <a:t>의 난이도가 훨씬 </a:t>
            </a:r>
            <a:r>
              <a:rPr lang="ko-KR" altLang="en-US" dirty="0" err="1"/>
              <a:t>높을것입니다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019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348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61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4011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7697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394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2279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7782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 detection</a:t>
            </a:r>
            <a:r>
              <a:rPr lang="ko-KR" altLang="en-US" dirty="0"/>
              <a:t>의 발전 순서 즉 관련 논문 등장을 시간에 따라 정리한 이미지 인데요 </a:t>
            </a:r>
            <a:endParaRPr lang="en-US" altLang="ko-KR" dirty="0"/>
          </a:p>
          <a:p>
            <a:r>
              <a:rPr lang="ko-KR" altLang="en-US" dirty="0"/>
              <a:t>년도를 보면 아시겠지만 </a:t>
            </a:r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정확도가 인간을 초과한 것과 </a:t>
            </a:r>
            <a:r>
              <a:rPr lang="ko-KR" altLang="en-US" dirty="0" err="1"/>
              <a:t>별개롤</a:t>
            </a:r>
            <a:r>
              <a:rPr lang="ko-KR" altLang="en-US" dirty="0"/>
              <a:t> </a:t>
            </a:r>
            <a:r>
              <a:rPr lang="en-US" altLang="ko-KR" dirty="0"/>
              <a:t>multi objects</a:t>
            </a:r>
            <a:r>
              <a:rPr lang="ko-KR" altLang="en-US" dirty="0"/>
              <a:t>에 대한 연구도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ko-KR" altLang="en-US" dirty="0" err="1"/>
              <a:t>등장이후</a:t>
            </a:r>
            <a:r>
              <a:rPr lang="ko-KR" altLang="en-US" dirty="0"/>
              <a:t> 꾸준히 계속 되고 있었는데요</a:t>
            </a:r>
            <a:endParaRPr lang="en-US" altLang="ko-KR" dirty="0"/>
          </a:p>
          <a:p>
            <a:r>
              <a:rPr lang="ko-KR" altLang="en-US" dirty="0"/>
              <a:t>그러다가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드디어 </a:t>
            </a:r>
            <a:r>
              <a:rPr lang="en-US" altLang="ko-KR" dirty="0"/>
              <a:t>object detection</a:t>
            </a:r>
            <a:r>
              <a:rPr lang="ko-KR" altLang="en-US" dirty="0"/>
              <a:t> 분야도 첫 걸음을 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375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253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33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en-US" altLang="ko-KR" dirty="0"/>
              <a:t>computer vision </a:t>
            </a:r>
            <a:r>
              <a:rPr lang="ko-KR" altLang="en-US" dirty="0"/>
              <a:t>분야에서 다양한 사람들이 참가하여 </a:t>
            </a:r>
            <a:r>
              <a:rPr lang="en-US" altLang="ko-KR" dirty="0"/>
              <a:t>image </a:t>
            </a:r>
            <a:r>
              <a:rPr lang="en-US" altLang="ko-KR" dirty="0" err="1"/>
              <a:t>classificatio</a:t>
            </a:r>
            <a:r>
              <a:rPr lang="ko-KR" altLang="en-US" dirty="0"/>
              <a:t>에 대한 정확도를 겨루는 </a:t>
            </a:r>
            <a:r>
              <a:rPr lang="en-US" altLang="ko-KR" dirty="0" err="1"/>
              <a:t>imgenet</a:t>
            </a:r>
            <a:r>
              <a:rPr lang="ko-KR" altLang="en-US" dirty="0"/>
              <a:t>의 </a:t>
            </a:r>
            <a:r>
              <a:rPr lang="en-US" altLang="ko-KR" dirty="0"/>
              <a:t>ILSVRC</a:t>
            </a:r>
            <a:r>
              <a:rPr lang="ko-KR" altLang="en-US" dirty="0"/>
              <a:t>라는 대회가 있었는데요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CNN</a:t>
            </a:r>
            <a:r>
              <a:rPr lang="ko-KR" altLang="en-US" dirty="0"/>
              <a:t>의 등장 이후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정확도는 대폭 향상되고 마침내 </a:t>
            </a:r>
            <a:r>
              <a:rPr lang="en-US" altLang="ko-KR" dirty="0"/>
              <a:t>2015</a:t>
            </a:r>
            <a:r>
              <a:rPr lang="ko-KR" altLang="en-US" dirty="0"/>
              <a:t>년에 사람을 능가하고 그 이후 발전을 거듭하여 </a:t>
            </a:r>
            <a:r>
              <a:rPr lang="en-US" altLang="ko-KR" dirty="0"/>
              <a:t>2017</a:t>
            </a:r>
            <a:r>
              <a:rPr lang="ko-KR" altLang="en-US" dirty="0"/>
              <a:t>년에 </a:t>
            </a:r>
            <a:r>
              <a:rPr lang="en-US" altLang="ko-KR" dirty="0"/>
              <a:t>97.7%</a:t>
            </a:r>
            <a:r>
              <a:rPr lang="ko-KR" altLang="en-US" dirty="0"/>
              <a:t>까지 </a:t>
            </a:r>
            <a:endParaRPr lang="en-US" altLang="ko-KR" dirty="0"/>
          </a:p>
          <a:p>
            <a:r>
              <a:rPr lang="ko-KR" altLang="en-US" dirty="0"/>
              <a:t>정확도가 상승하고 그 이후의 도전은 더 이상 </a:t>
            </a:r>
            <a:r>
              <a:rPr lang="ko-KR" altLang="en-US" dirty="0" err="1"/>
              <a:t>무의미할것이라고</a:t>
            </a:r>
            <a:r>
              <a:rPr lang="ko-KR" altLang="en-US" dirty="0"/>
              <a:t> 판단되어 </a:t>
            </a:r>
            <a:r>
              <a:rPr lang="ko-KR" altLang="en-US" dirty="0" err="1"/>
              <a:t>해당대회는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년을 마지막으로 종료되게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single objects</a:t>
            </a:r>
            <a:r>
              <a:rPr lang="ko-KR" altLang="en-US" dirty="0"/>
              <a:t>는 컴퓨터가 사람을 능가하게 되었고 다음은 </a:t>
            </a:r>
            <a:r>
              <a:rPr lang="en-US" altLang="ko-KR" dirty="0"/>
              <a:t>objects</a:t>
            </a:r>
            <a:r>
              <a:rPr lang="ko-KR" altLang="en-US" dirty="0"/>
              <a:t> </a:t>
            </a:r>
            <a:r>
              <a:rPr lang="en-US" altLang="ko-KR" dirty="0" err="1"/>
              <a:t>detectio</a:t>
            </a:r>
            <a:r>
              <a:rPr lang="ko-KR" altLang="en-US" dirty="0"/>
              <a:t>과 </a:t>
            </a:r>
            <a:r>
              <a:rPr lang="en-US" altLang="ko-KR" dirty="0"/>
              <a:t>segmentation</a:t>
            </a:r>
            <a:r>
              <a:rPr lang="ko-KR" altLang="en-US" dirty="0"/>
              <a:t>을 정복할 차례가 된 것이죠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8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en-US" altLang="ko-KR" dirty="0"/>
              <a:t>computer vision </a:t>
            </a:r>
            <a:r>
              <a:rPr lang="ko-KR" altLang="en-US" dirty="0"/>
              <a:t>분야에서 다양한 사람들이 참가하여 </a:t>
            </a:r>
            <a:r>
              <a:rPr lang="en-US" altLang="ko-KR" dirty="0"/>
              <a:t>image </a:t>
            </a:r>
            <a:r>
              <a:rPr lang="en-US" altLang="ko-KR" dirty="0" err="1"/>
              <a:t>classificatio</a:t>
            </a:r>
            <a:r>
              <a:rPr lang="ko-KR" altLang="en-US" dirty="0"/>
              <a:t>에 대한 정확도를 겨루는 </a:t>
            </a:r>
            <a:r>
              <a:rPr lang="en-US" altLang="ko-KR" dirty="0" err="1"/>
              <a:t>imgenet</a:t>
            </a:r>
            <a:r>
              <a:rPr lang="ko-KR" altLang="en-US" dirty="0"/>
              <a:t>의 </a:t>
            </a:r>
            <a:r>
              <a:rPr lang="en-US" altLang="ko-KR" dirty="0"/>
              <a:t>ILSVRC</a:t>
            </a:r>
            <a:r>
              <a:rPr lang="ko-KR" altLang="en-US" dirty="0"/>
              <a:t>라는 대회가 있었는데요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CNN</a:t>
            </a:r>
            <a:r>
              <a:rPr lang="ko-KR" altLang="en-US" dirty="0"/>
              <a:t>의 등장 이후 </a:t>
            </a:r>
            <a:r>
              <a:rPr lang="en-US" altLang="ko-KR" dirty="0"/>
              <a:t>single object</a:t>
            </a:r>
            <a:r>
              <a:rPr lang="ko-KR" altLang="en-US" dirty="0"/>
              <a:t>에 대한 정확도는 대폭 향상되고 마침내 </a:t>
            </a:r>
            <a:r>
              <a:rPr lang="en-US" altLang="ko-KR" dirty="0"/>
              <a:t>2015</a:t>
            </a:r>
            <a:r>
              <a:rPr lang="ko-KR" altLang="en-US" dirty="0"/>
              <a:t>년에 사람을 능가하고 그 이후 발전을 거듭하여 </a:t>
            </a:r>
            <a:r>
              <a:rPr lang="en-US" altLang="ko-KR" dirty="0"/>
              <a:t>2017</a:t>
            </a:r>
            <a:r>
              <a:rPr lang="ko-KR" altLang="en-US" dirty="0"/>
              <a:t>년에 </a:t>
            </a:r>
            <a:r>
              <a:rPr lang="en-US" altLang="ko-KR" dirty="0"/>
              <a:t>97.7%</a:t>
            </a:r>
            <a:r>
              <a:rPr lang="ko-KR" altLang="en-US" dirty="0"/>
              <a:t>까지 </a:t>
            </a:r>
            <a:endParaRPr lang="en-US" altLang="ko-KR" dirty="0"/>
          </a:p>
          <a:p>
            <a:r>
              <a:rPr lang="ko-KR" altLang="en-US" dirty="0"/>
              <a:t>정확도가 상승하고 그 이후의 도전은 더 이상 </a:t>
            </a:r>
            <a:r>
              <a:rPr lang="ko-KR" altLang="en-US" dirty="0" err="1"/>
              <a:t>무의미할것이라고</a:t>
            </a:r>
            <a:r>
              <a:rPr lang="ko-KR" altLang="en-US" dirty="0"/>
              <a:t> 판단되어 </a:t>
            </a:r>
            <a:r>
              <a:rPr lang="ko-KR" altLang="en-US" dirty="0" err="1"/>
              <a:t>해당대회는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년을 마지막으로 종료되게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single objects</a:t>
            </a:r>
            <a:r>
              <a:rPr lang="ko-KR" altLang="en-US" dirty="0"/>
              <a:t>는 컴퓨터가 사람을 능가하게 되었고 다음은 </a:t>
            </a:r>
            <a:r>
              <a:rPr lang="en-US" altLang="ko-KR" dirty="0"/>
              <a:t>objects</a:t>
            </a:r>
            <a:r>
              <a:rPr lang="ko-KR" altLang="en-US" dirty="0"/>
              <a:t> </a:t>
            </a:r>
            <a:r>
              <a:rPr lang="en-US" altLang="ko-KR" dirty="0" err="1"/>
              <a:t>detectio</a:t>
            </a:r>
            <a:r>
              <a:rPr lang="ko-KR" altLang="en-US" dirty="0"/>
              <a:t>과 </a:t>
            </a:r>
            <a:r>
              <a:rPr lang="en-US" altLang="ko-KR" dirty="0"/>
              <a:t>segmentation</a:t>
            </a:r>
            <a:r>
              <a:rPr lang="ko-KR" altLang="en-US" dirty="0"/>
              <a:t>을 정복할 차례가 된 것이죠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286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68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 논문 리뷰에 필요한 사전지식들을 </a:t>
            </a:r>
            <a:r>
              <a:rPr lang="ko-KR" altLang="en-US" dirty="0" err="1"/>
              <a:t>알려드릴건데요</a:t>
            </a:r>
            <a:r>
              <a:rPr lang="en-US" altLang="ko-KR" dirty="0"/>
              <a:t>, Objects Detection </a:t>
            </a:r>
            <a:r>
              <a:rPr lang="ko-KR" altLang="en-US" dirty="0"/>
              <a:t>이해 순서와 난이도에 따라 번호를 선정하였고</a:t>
            </a:r>
            <a:endParaRPr lang="en-US" altLang="ko-KR" dirty="0"/>
          </a:p>
          <a:p>
            <a:r>
              <a:rPr lang="ko-KR" altLang="en-US" dirty="0"/>
              <a:t>중간의 몇몇 지식은 사전지식이 아닌 논문에서 발췌한 내용인데 후에 논문 </a:t>
            </a:r>
            <a:r>
              <a:rPr lang="ko-KR" altLang="en-US" dirty="0" err="1"/>
              <a:t>리뷰할때</a:t>
            </a:r>
            <a:r>
              <a:rPr lang="ko-KR" altLang="en-US" dirty="0"/>
              <a:t> 매끄럽게 진행하기 위하여 </a:t>
            </a:r>
            <a:endParaRPr lang="en-US" altLang="ko-KR" dirty="0"/>
          </a:p>
          <a:p>
            <a:r>
              <a:rPr lang="ko-KR" altLang="en-US" dirty="0"/>
              <a:t>미리 선정하여 앞서서 알려드리는 점 미리 고지하고 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8D8C4-3D3C-4165-AAC9-B4DC96EDDB6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F5476-55D3-4D30-AB45-32AD09E00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D3BC8D-AF7F-4B8E-AA4F-8E9543597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A024F1-8DF4-489E-AC1A-9AA0DA1A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085DC-56D3-4CB4-8037-6622BDD2F0E6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7E9BA4-6321-4287-B291-0462AED0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27076E-03EC-47DE-A082-481FED9F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8429"/>
            <a:ext cx="822830" cy="465685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34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A8BF0-385A-4D62-BD48-0AE72AD6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1CC02B-3091-4E3B-BBFB-5B216580F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7C24F-D9FF-4335-9D5A-ED48D720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A94A-EBE6-452E-9DAD-4AE56152C04D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544E2-2E10-4D26-B76F-8363B159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53A34D9-77EA-4C12-AB36-E54B5B9A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8429"/>
            <a:ext cx="822830" cy="465685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72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29C5E8-A6F7-4A31-9FD0-F7366E72FA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EEB888-3DC5-411E-87E0-D089DCA6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559BFB-4D4D-4701-831B-73E7DBE9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A1490-DFF5-4C1B-9D84-14D498FAC979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46B17-4BE6-4A0F-9938-FEB9D3BA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F3E01BEB-C56C-4525-ABA4-91E0935B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8429"/>
            <a:ext cx="822830" cy="465685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59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AA3FB-6A2E-42BF-838E-A2EC0076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CF9E4-C154-4FE5-9D78-F363A4D4C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814FF0-D262-4645-9061-6CF9479C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15B45-1F05-4D62-9907-C85557DC3797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3DC14-6270-408E-B51F-2A75C493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27B029B6-7207-409B-B6AA-F922DFBB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8429"/>
            <a:ext cx="822830" cy="465685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523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25FF7-DEF3-41B5-9003-A21C56B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1DC759-94D2-4A0A-86E5-F80749C2F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5841E1-0E54-4AB3-9306-7E0F1F3F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7238-661F-45B7-BEC8-4BBDEA01A214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169F3-9F2A-4F78-AF6E-9DC2C0B4E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068AF79-F17A-4C68-A0DC-FF2E1D1E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8429"/>
            <a:ext cx="822830" cy="465685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73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11E90-AFD6-4779-A0E7-84B0BE3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053E16-832A-4E06-A4BA-9843FC6E1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9CDE43-8CF2-44B0-B6D8-D7C230185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59E1E3-1117-471A-8CAC-6491D3AB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28D7-2B29-4482-B227-833A6893785B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1B4EEF-E3F7-48D7-A51B-642D2EEB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D1F260F-65B0-4407-9DB2-0616F3DA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8429"/>
            <a:ext cx="822830" cy="465685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66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D2A74-2950-4565-B68C-2E3C6267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6ED1F7-4699-4DE4-ABA7-D6DB6A397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DC34CB-3951-429D-A4ED-F074CCBDD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6C4978-7E44-4C57-A297-34157E63A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2BAC33-EF62-4946-A705-A07A1559B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F6DC51-30E2-44E3-B941-B057B765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142F-C36D-4B23-98CA-E01413641EF6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9F6724-6EE7-4689-8569-11AFCAEE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03D10799-CB46-4E6F-AC8E-2B17E369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8429"/>
            <a:ext cx="822830" cy="465685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050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ABA45-D8FE-47D4-96A0-5FD3D62F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618E6E-E8DF-4987-9322-8799B97F8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ECDC-0350-46B7-932F-2F4AD9D48575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E76A5F-16CC-44D4-AADC-327AEAFC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95071-27AB-4E72-9DEE-D6B0FCB7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8429"/>
            <a:ext cx="822830" cy="465685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052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0988EF-7E6F-441B-A078-986897C2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186B-3174-4F28-9629-F2648734BFB1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56521D-59C4-47D9-A9FD-1A8678AD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6357A03-5DA1-462D-B192-A5EFEBB2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8429"/>
            <a:ext cx="822830" cy="465685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12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84DEC-65DC-4BF5-889A-6E3AEDAA8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832C61-FA74-43F9-B3F5-F79008F2F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5F7F51-80CA-4A21-A10D-BE60CAC4F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62182C-1894-4096-9963-3E5820FF9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E18C5-75FD-404D-AB3E-DD2208198782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A85C28-E821-4AC5-88C1-D8CA5617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7DE30FE-BABE-4605-BE3B-114AE470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8429"/>
            <a:ext cx="822830" cy="465685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31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CF797-DCDC-4F7F-AEAC-9EDE9A25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2C7B73-4675-442F-91A0-D9D4D838C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00FCF4-1DD3-416E-851A-983F9A778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A52D3-D546-4610-BB16-F01231F5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09AC-BDA7-4E82-BDA7-F183E1659303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CFD7F2-3124-4AB9-B59F-2BE5AEA8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0341A9B-8731-465E-8382-C08E54D6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8429"/>
            <a:ext cx="822830" cy="465685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39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496787-B95A-4380-8278-DB1F7D5D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B3DCA0-B0A7-486D-94FF-825E2881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B2CAA-E6D5-4835-A6D2-C2B637C06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CF1CB-6230-43DE-9286-68E8BDDD5E42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3393B-9A95-4FE4-B3D9-E10B16317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B0764-4419-440B-91A6-8B31872EC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07937" y="6458989"/>
            <a:ext cx="623324" cy="465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fld id="{BD4012C8-AD69-415A-9746-1DE75B7BC6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60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50816" y="1223308"/>
            <a:ext cx="10014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>
                <a:solidFill>
                  <a:schemeClr val="bg1"/>
                </a:solidFill>
              </a:rPr>
              <a:t>YOLOv3: An Incremental Improvement</a:t>
            </a:r>
            <a:endParaRPr lang="ko-KR" altLang="en-US" sz="6000" b="1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89932" y="491824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dirty="0" smtClean="0">
                <a:solidFill>
                  <a:schemeClr val="bg1"/>
                </a:solidFill>
              </a:rPr>
              <a:t>장 세 종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80387" y="3338618"/>
            <a:ext cx="464082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</a:rPr>
              <a:t>Object  detection</a:t>
            </a:r>
          </a:p>
          <a:p>
            <a:pPr algn="dist"/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</a:rPr>
              <a:t>From Yolo.v1 to .v3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63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013975" y="1686191"/>
            <a:ext cx="5259731" cy="4263941"/>
            <a:chOff x="14037919" y="1648091"/>
            <a:chExt cx="5259731" cy="4263941"/>
          </a:xfrm>
        </p:grpSpPr>
        <p:sp>
          <p:nvSpPr>
            <p:cNvPr id="5" name="직사각형 4"/>
            <p:cNvSpPr/>
            <p:nvPr/>
          </p:nvSpPr>
          <p:spPr>
            <a:xfrm>
              <a:off x="14037919" y="1648091"/>
              <a:ext cx="5259731" cy="4263941"/>
            </a:xfrm>
            <a:prstGeom prst="rect">
              <a:avLst/>
            </a:prstGeom>
            <a:solidFill>
              <a:srgbClr val="4472C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244232" y="2163846"/>
              <a:ext cx="4786718" cy="320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/>
                <a:t>1.  Ground-Truth</a:t>
              </a:r>
            </a:p>
            <a:p>
              <a:endParaRPr lang="en-US" altLang="ko-KR" sz="600" b="1" spc="-150" dirty="0"/>
            </a:p>
            <a:p>
              <a:r>
                <a:rPr lang="en-US" altLang="ko-KR" sz="2000" b="1" spc="-150" dirty="0"/>
                <a:t>2.  Bounding-Box</a:t>
              </a:r>
              <a:endParaRPr lang="en-US" altLang="ko-KR" sz="300" b="1" spc="-150" dirty="0"/>
            </a:p>
            <a:p>
              <a:endParaRPr lang="en-US" altLang="ko-KR" sz="600" b="1" spc="-150" dirty="0"/>
            </a:p>
            <a:p>
              <a:r>
                <a:rPr lang="en-US" altLang="ko-KR" sz="2000" b="1" spc="-150" dirty="0"/>
                <a:t>3.  Anchor-Box</a:t>
              </a:r>
            </a:p>
            <a:p>
              <a:endParaRPr lang="en-US" altLang="ko-KR" sz="600" b="1" spc="-150" dirty="0"/>
            </a:p>
            <a:p>
              <a:r>
                <a:rPr lang="en-US" altLang="ko-KR" sz="2000" b="1" spc="-150" dirty="0"/>
                <a:t>4.  NMS (Non Maximum Suppression)</a:t>
              </a:r>
            </a:p>
            <a:p>
              <a:endParaRPr lang="en-US" altLang="ko-KR" sz="600" b="1" spc="-150" dirty="0"/>
            </a:p>
            <a:p>
              <a:r>
                <a:rPr lang="en-US" altLang="ko-KR" sz="2000" b="1" spc="-150" dirty="0"/>
                <a:t>5.  </a:t>
              </a:r>
              <a:r>
                <a:rPr lang="en-US" altLang="ko-KR" sz="2000" b="1" spc="-150" dirty="0" err="1"/>
                <a:t>IoU</a:t>
              </a:r>
              <a:r>
                <a:rPr lang="en-US" altLang="ko-KR" sz="2000" b="1" spc="-150" dirty="0"/>
                <a:t> (Intersection over Union)</a:t>
              </a:r>
            </a:p>
            <a:p>
              <a:endParaRPr lang="en-US" altLang="ko-KR" sz="600" b="1" spc="-150" dirty="0"/>
            </a:p>
            <a:p>
              <a:r>
                <a:rPr lang="en-US" altLang="ko-KR" sz="2000" b="1" spc="-150" dirty="0"/>
                <a:t>6.  Precision &amp; Recall</a:t>
              </a:r>
            </a:p>
            <a:p>
              <a:endParaRPr lang="en-US" altLang="ko-KR" sz="600" b="1" spc="-150" dirty="0"/>
            </a:p>
            <a:p>
              <a:r>
                <a:rPr lang="en-US" altLang="ko-KR" sz="2000" b="1" spc="-150" dirty="0"/>
                <a:t>7.  Confidence Score</a:t>
              </a:r>
            </a:p>
            <a:p>
              <a:endParaRPr lang="en-US" altLang="ko-KR" sz="600" b="1" spc="-150" dirty="0"/>
            </a:p>
            <a:p>
              <a:r>
                <a:rPr lang="en-US" altLang="ko-KR" sz="2000" b="1" spc="-150" dirty="0"/>
                <a:t>8.  </a:t>
              </a:r>
              <a:r>
                <a:rPr lang="en-US" altLang="ko-KR" sz="2000" b="1" spc="-150" dirty="0" err="1"/>
                <a:t>mAP</a:t>
              </a:r>
              <a:r>
                <a:rPr lang="en-US" altLang="ko-KR" sz="2000" b="1" spc="-150" dirty="0"/>
                <a:t>(mean Average Precision)</a:t>
              </a:r>
            </a:p>
          </p:txBody>
        </p:sp>
      </p:grpSp>
      <p:sp>
        <p:nvSpPr>
          <p:cNvPr id="27" name="타원 26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04EBC8-0254-44B0-8F49-AA4E93F5D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06" y="1686191"/>
            <a:ext cx="4263941" cy="42639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892012" y="836712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Main</a:t>
            </a:r>
          </a:p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Knowledge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8B1999-AB51-4D7E-B153-2503BD2D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65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2012" y="836712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Ground-</a:t>
            </a:r>
          </a:p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Truth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1A3E3C-32FF-45EB-8AEC-B06088336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99" y="1909915"/>
            <a:ext cx="4544327" cy="30310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870C24-73CA-44EE-BF10-FFDD117F0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49" y="1909915"/>
            <a:ext cx="4647149" cy="30310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079501" y="4992184"/>
            <a:ext cx="3069586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500" b="1" dirty="0">
                <a:solidFill>
                  <a:srgbClr val="17375E"/>
                </a:solidFill>
              </a:rPr>
              <a:t>Image</a:t>
            </a:r>
            <a:endParaRPr lang="ko-KR" altLang="en-US" sz="2500" dirty="0">
              <a:solidFill>
                <a:srgbClr val="17375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599" y="4991642"/>
            <a:ext cx="4932292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500" b="1" dirty="0">
                <a:solidFill>
                  <a:srgbClr val="17375E"/>
                </a:solidFill>
              </a:rPr>
              <a:t>Ground Truth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72999" y="5588000"/>
            <a:ext cx="267510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481599" y="5588000"/>
            <a:ext cx="451660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3BE32C-4EC3-4ADF-9103-4AB8C3095377}"/>
              </a:ext>
            </a:extLst>
          </p:cNvPr>
          <p:cNvSpPr/>
          <p:nvPr/>
        </p:nvSpPr>
        <p:spPr>
          <a:xfrm>
            <a:off x="2720943" y="2007403"/>
            <a:ext cx="2003457" cy="2793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D05A4C-E648-4CD0-8A2B-2AB67D0F4AEF}"/>
              </a:ext>
            </a:extLst>
          </p:cNvPr>
          <p:cNvSpPr/>
          <p:nvPr/>
        </p:nvSpPr>
        <p:spPr>
          <a:xfrm>
            <a:off x="6450593" y="2238232"/>
            <a:ext cx="2863089" cy="309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D1D67D-4628-4BC1-A0FA-F7DFF9308A9F}"/>
              </a:ext>
            </a:extLst>
          </p:cNvPr>
          <p:cNvCxnSpPr/>
          <p:nvPr/>
        </p:nvCxnSpPr>
        <p:spPr>
          <a:xfrm flipH="1">
            <a:off x="4724401" y="2383519"/>
            <a:ext cx="1738148" cy="15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8746" y="5819810"/>
            <a:ext cx="6366795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→  학습하고자 하는 데이터 원본</a:t>
            </a:r>
            <a:r>
              <a:rPr lang="en-US" altLang="ko-KR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 err="1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실제값</a:t>
            </a:r>
            <a:endParaRPr lang="ko-KR" altLang="en-US" sz="2000" dirty="0">
              <a:solidFill>
                <a:srgbClr val="1737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28669" y="5747525"/>
            <a:ext cx="7577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”</a:t>
            </a:r>
            <a:endParaRPr lang="ko-KR" altLang="en-US" sz="4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8E2A5-E345-41A0-93F4-9B61992F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86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2012" y="836712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Bounding-Box</a:t>
            </a:r>
          </a:p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BBOX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4449" y="3127649"/>
            <a:ext cx="451660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400" b="1" dirty="0">
                <a:solidFill>
                  <a:srgbClr val="17375E"/>
                </a:solidFill>
              </a:rPr>
              <a:t>딥러닝 모델이</a:t>
            </a:r>
            <a:r>
              <a:rPr lang="en-US" altLang="ko-KR" sz="2400" b="1" dirty="0">
                <a:solidFill>
                  <a:srgbClr val="17375E"/>
                </a:solidFill>
              </a:rPr>
              <a:t> </a:t>
            </a:r>
            <a:r>
              <a:rPr lang="ko-KR" altLang="en-US" sz="2400" b="1" dirty="0">
                <a:solidFill>
                  <a:srgbClr val="17375E"/>
                </a:solidFill>
              </a:rPr>
              <a:t>객체를 감지하여</a:t>
            </a:r>
            <a:endParaRPr lang="en-US" altLang="ko-KR" sz="2400" b="1" dirty="0">
              <a:solidFill>
                <a:srgbClr val="17375E"/>
              </a:solidFill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400" b="1" dirty="0">
                <a:solidFill>
                  <a:srgbClr val="17375E"/>
                </a:solidFill>
              </a:rPr>
              <a:t>예측한 값</a:t>
            </a:r>
            <a:r>
              <a:rPr lang="en-US" altLang="ko-KR" sz="2400" b="1" dirty="0">
                <a:solidFill>
                  <a:srgbClr val="17375E"/>
                </a:solidFill>
              </a:rPr>
              <a:t>, </a:t>
            </a:r>
            <a:r>
              <a:rPr lang="ko-KR" altLang="en-US" sz="2400" b="1" dirty="0">
                <a:solidFill>
                  <a:srgbClr val="17375E"/>
                </a:solidFill>
              </a:rPr>
              <a:t>부분</a:t>
            </a:r>
            <a:endParaRPr lang="en-US" altLang="ko-KR" sz="2400" b="1" dirty="0">
              <a:solidFill>
                <a:srgbClr val="17375E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24449" y="1893848"/>
            <a:ext cx="451660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3C92AFC-8A18-4571-BECA-D01FAE627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31" y="1836675"/>
            <a:ext cx="4947882" cy="3710912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6424449" y="5547587"/>
            <a:ext cx="451660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9E51E1-92C1-42F3-B4EA-FBAC64B6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06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2012" y="836712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Anchor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Box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0368" y="4851256"/>
            <a:ext cx="483501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rgbClr val="17375E"/>
                </a:solidFill>
              </a:rPr>
              <a:t>객체의 모양이 다양하다</a:t>
            </a:r>
            <a:r>
              <a:rPr lang="en-US" altLang="ko-KR" sz="1600" b="1" dirty="0">
                <a:solidFill>
                  <a:srgbClr val="17375E"/>
                </a:solidFill>
              </a:rPr>
              <a:t>(</a:t>
            </a:r>
            <a:r>
              <a:rPr lang="ko-KR" altLang="en-US" sz="1600" b="1" dirty="0">
                <a:solidFill>
                  <a:srgbClr val="17375E"/>
                </a:solidFill>
              </a:rPr>
              <a:t>가로</a:t>
            </a:r>
            <a:r>
              <a:rPr lang="en-US" altLang="ko-KR" sz="1600" b="1" dirty="0">
                <a:solidFill>
                  <a:srgbClr val="17375E"/>
                </a:solidFill>
              </a:rPr>
              <a:t>vs</a:t>
            </a:r>
            <a:r>
              <a:rPr lang="ko-KR" altLang="en-US" sz="1600" b="1" dirty="0">
                <a:solidFill>
                  <a:srgbClr val="17375E"/>
                </a:solidFill>
              </a:rPr>
              <a:t>세로</a:t>
            </a:r>
            <a:r>
              <a:rPr lang="en-US" altLang="ko-KR" sz="1600" b="1" dirty="0">
                <a:solidFill>
                  <a:srgbClr val="17375E"/>
                </a:solidFill>
              </a:rPr>
              <a:t>)</a:t>
            </a:r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rgbClr val="17375E"/>
                </a:solidFill>
              </a:rPr>
              <a:t>이미지 특정 부분에 여러 객체가 들어가기도 함</a:t>
            </a:r>
            <a:endParaRPr lang="en-US" altLang="ko-KR" sz="1600" b="1" dirty="0">
              <a:solidFill>
                <a:srgbClr val="17375E"/>
              </a:solidFill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17375E"/>
                </a:solidFill>
              </a:rPr>
              <a:t>☆</a:t>
            </a:r>
            <a:r>
              <a:rPr lang="en-US" altLang="ko-KR" sz="1600" b="1" dirty="0">
                <a:solidFill>
                  <a:srgbClr val="17375E"/>
                </a:solidFill>
              </a:rPr>
              <a:t> </a:t>
            </a:r>
            <a:r>
              <a:rPr lang="ko-KR" altLang="en-US" sz="1600" b="1" dirty="0">
                <a:solidFill>
                  <a:srgbClr val="17375E"/>
                </a:solidFill>
              </a:rPr>
              <a:t>하나의 </a:t>
            </a:r>
            <a:r>
              <a:rPr lang="en-US" altLang="ko-KR" sz="1600" b="1" dirty="0">
                <a:solidFill>
                  <a:srgbClr val="17375E"/>
                </a:solidFill>
              </a:rPr>
              <a:t>object</a:t>
            </a:r>
            <a:r>
              <a:rPr lang="ko-KR" altLang="en-US" sz="1600" b="1" dirty="0">
                <a:solidFill>
                  <a:srgbClr val="17375E"/>
                </a:solidFill>
              </a:rPr>
              <a:t>에 여러 개의 </a:t>
            </a:r>
            <a:r>
              <a:rPr lang="en-US" altLang="ko-KR" sz="1600" b="1" dirty="0">
                <a:solidFill>
                  <a:srgbClr val="17375E"/>
                </a:solidFill>
              </a:rPr>
              <a:t>anchor box</a:t>
            </a:r>
            <a:r>
              <a:rPr lang="ko-KR" altLang="en-US" sz="1600" b="1" dirty="0">
                <a:solidFill>
                  <a:srgbClr val="17375E"/>
                </a:solidFill>
              </a:rPr>
              <a:t> 적용</a:t>
            </a:r>
            <a:r>
              <a:rPr lang="en-US" altLang="ko-KR" sz="1600" b="1" dirty="0">
                <a:solidFill>
                  <a:srgbClr val="17375E"/>
                </a:solidFill>
              </a:rPr>
              <a:t>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984BC-AE73-446A-A665-312F59ECC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39" y="1534028"/>
            <a:ext cx="3995834" cy="26597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3226DF-122B-402B-B89C-E5B8E12EB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6" y="1534028"/>
            <a:ext cx="3995834" cy="265569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308356" y="4656587"/>
            <a:ext cx="9575289" cy="0"/>
            <a:chOff x="1172099" y="4656587"/>
            <a:chExt cx="9575289" cy="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172099" y="4656587"/>
              <a:ext cx="4516601" cy="0"/>
            </a:xfrm>
            <a:prstGeom prst="line">
              <a:avLst/>
            </a:prstGeom>
            <a:ln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230787" y="4656587"/>
              <a:ext cx="4516601" cy="0"/>
            </a:xfrm>
            <a:prstGeom prst="line">
              <a:avLst/>
            </a:prstGeom>
            <a:ln>
              <a:solidFill>
                <a:srgbClr val="173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화살표: 아래쪽 22">
            <a:extLst>
              <a:ext uri="{FF2B5EF4-FFF2-40B4-BE49-F238E27FC236}">
                <a16:creationId xmlns:a16="http://schemas.microsoft.com/office/drawing/2014/main" id="{AD796A94-D49E-44AE-A352-2437381370D6}"/>
              </a:ext>
            </a:extLst>
          </p:cNvPr>
          <p:cNvSpPr/>
          <p:nvPr/>
        </p:nvSpPr>
        <p:spPr>
          <a:xfrm>
            <a:off x="3523490" y="5610226"/>
            <a:ext cx="231494" cy="368914"/>
          </a:xfrm>
          <a:prstGeom prst="down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41934" y="4851256"/>
            <a:ext cx="4835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* Bounding box</a:t>
            </a:r>
            <a:r>
              <a:rPr lang="ko-KR" altLang="en-US" sz="1600" b="1" dirty="0">
                <a:solidFill>
                  <a:srgbClr val="17375E"/>
                </a:solidFill>
              </a:rPr>
              <a:t>와 </a:t>
            </a:r>
            <a:r>
              <a:rPr lang="en-US" altLang="ko-KR" sz="1600" b="1" dirty="0">
                <a:solidFill>
                  <a:srgbClr val="17375E"/>
                </a:solidFill>
              </a:rPr>
              <a:t>Anchor box</a:t>
            </a:r>
            <a:r>
              <a:rPr lang="ko-KR" altLang="en-US" sz="1600" b="1" dirty="0">
                <a:solidFill>
                  <a:srgbClr val="17375E"/>
                </a:solidFill>
              </a:rPr>
              <a:t> 차이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- Bound box : </a:t>
            </a:r>
            <a:r>
              <a:rPr lang="ko-KR" altLang="en-US" sz="1600" b="1" dirty="0">
                <a:solidFill>
                  <a:srgbClr val="17375E"/>
                </a:solidFill>
              </a:rPr>
              <a:t>모델이 </a:t>
            </a:r>
            <a:r>
              <a:rPr lang="en-US" altLang="ko-KR" sz="1600" b="1" dirty="0">
                <a:solidFill>
                  <a:srgbClr val="17375E"/>
                </a:solidFill>
              </a:rPr>
              <a:t>predict</a:t>
            </a:r>
            <a:r>
              <a:rPr lang="ko-KR" altLang="en-US" sz="1600" b="1" dirty="0">
                <a:solidFill>
                  <a:srgbClr val="17375E"/>
                </a:solidFill>
              </a:rPr>
              <a:t>한 </a:t>
            </a:r>
            <a:r>
              <a:rPr lang="en-US" altLang="ko-KR" sz="1600" b="1" dirty="0">
                <a:solidFill>
                  <a:srgbClr val="17375E"/>
                </a:solidFill>
              </a:rPr>
              <a:t>box, </a:t>
            </a:r>
            <a:r>
              <a:rPr lang="ko-KR" altLang="en-US" sz="1600" b="1" dirty="0">
                <a:solidFill>
                  <a:srgbClr val="17375E"/>
                </a:solidFill>
              </a:rPr>
              <a:t>모델의 출력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- Anchor box : </a:t>
            </a:r>
            <a:r>
              <a:rPr lang="ko-KR" altLang="en-US" sz="1600" b="1" dirty="0">
                <a:solidFill>
                  <a:srgbClr val="17375E"/>
                </a:solidFill>
              </a:rPr>
              <a:t>모델이 </a:t>
            </a:r>
            <a:r>
              <a:rPr lang="en-US" altLang="ko-KR" sz="1600" b="1" dirty="0">
                <a:solidFill>
                  <a:srgbClr val="17375E"/>
                </a:solidFill>
              </a:rPr>
              <a:t>detect</a:t>
            </a:r>
            <a:r>
              <a:rPr lang="ko-KR" altLang="en-US" sz="1600" b="1" dirty="0">
                <a:solidFill>
                  <a:srgbClr val="17375E"/>
                </a:solidFill>
              </a:rPr>
              <a:t>할 </a:t>
            </a:r>
            <a:r>
              <a:rPr lang="en-US" altLang="ko-KR" sz="1600" b="1" dirty="0">
                <a:solidFill>
                  <a:srgbClr val="17375E"/>
                </a:solidFill>
              </a:rPr>
              <a:t>object</a:t>
            </a:r>
            <a:r>
              <a:rPr lang="ko-KR" altLang="en-US" sz="1600" b="1" dirty="0">
                <a:solidFill>
                  <a:srgbClr val="17375E"/>
                </a:solidFill>
              </a:rPr>
              <a:t>의</a:t>
            </a:r>
            <a:r>
              <a:rPr lang="en-US" altLang="ko-KR" sz="1600" b="1" dirty="0">
                <a:solidFill>
                  <a:srgbClr val="17375E"/>
                </a:solidFill>
              </a:rPr>
              <a:t> </a:t>
            </a:r>
            <a:r>
              <a:rPr lang="ko-KR" altLang="en-US" sz="1600" b="1" dirty="0">
                <a:solidFill>
                  <a:srgbClr val="17375E"/>
                </a:solidFill>
              </a:rPr>
              <a:t>가정</a:t>
            </a:r>
            <a:r>
              <a:rPr lang="en-US" altLang="ko-KR" sz="1600" b="1" dirty="0">
                <a:solidFill>
                  <a:srgbClr val="17375E"/>
                </a:solidFill>
              </a:rPr>
              <a:t>,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	          </a:t>
            </a:r>
            <a:r>
              <a:rPr lang="ko-KR" altLang="en-US" sz="1600" b="1" dirty="0">
                <a:solidFill>
                  <a:srgbClr val="17375E"/>
                </a:solidFill>
              </a:rPr>
              <a:t>모델의 입력</a:t>
            </a:r>
            <a:endParaRPr lang="en-US" altLang="ko-KR" sz="1400" b="1" dirty="0">
              <a:solidFill>
                <a:srgbClr val="17375E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EDF54-09F0-430F-A27D-334F73F7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25158" y="921071"/>
            <a:ext cx="483501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i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1400" b="1" i="1" u="sng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정확도 향상 과정에서 등장 </a:t>
            </a:r>
            <a:r>
              <a:rPr lang="en-US" altLang="ko-KR" sz="1400" b="1" i="1" u="sng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4507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3208041" cy="64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NMS</a:t>
            </a:r>
          </a:p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(Non Maximum Suppression)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2911" y="5240849"/>
            <a:ext cx="344062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b="1" dirty="0">
                <a:solidFill>
                  <a:srgbClr val="17375E"/>
                </a:solidFill>
              </a:rPr>
              <a:t>여러 개의 </a:t>
            </a:r>
            <a:r>
              <a:rPr lang="en-US" altLang="ko-KR" sz="2000" b="1" dirty="0">
                <a:solidFill>
                  <a:srgbClr val="17375E"/>
                </a:solidFill>
              </a:rPr>
              <a:t>Bounding Box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308356" y="4804072"/>
            <a:ext cx="9546457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화살표: 아래쪽 22">
            <a:extLst>
              <a:ext uri="{FF2B5EF4-FFF2-40B4-BE49-F238E27FC236}">
                <a16:creationId xmlns:a16="http://schemas.microsoft.com/office/drawing/2014/main" id="{AD796A94-D49E-44AE-A352-2437381370D6}"/>
              </a:ext>
            </a:extLst>
          </p:cNvPr>
          <p:cNvSpPr/>
          <p:nvPr/>
        </p:nvSpPr>
        <p:spPr>
          <a:xfrm rot="16200000">
            <a:off x="6023279" y="5040498"/>
            <a:ext cx="323361" cy="992515"/>
          </a:xfrm>
          <a:prstGeom prst="down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73331" y="5244258"/>
            <a:ext cx="301029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000" b="1" dirty="0">
                <a:solidFill>
                  <a:srgbClr val="17375E"/>
                </a:solidFill>
              </a:rPr>
              <a:t>한 개의 </a:t>
            </a:r>
            <a:r>
              <a:rPr lang="en-US" altLang="ko-KR" sz="2000" b="1" dirty="0">
                <a:solidFill>
                  <a:srgbClr val="17375E"/>
                </a:solidFill>
              </a:rPr>
              <a:t>Bounding Box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54CB78-65D0-4787-8E31-DA2F66847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21" y="1752248"/>
            <a:ext cx="5965495" cy="2651954"/>
          </a:xfrm>
          <a:prstGeom prst="rect">
            <a:avLst/>
          </a:prstGeom>
          <a:ln w="12700"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4E0BDF-4BC0-41AD-BAF0-ABB2BBCDD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98" y="1711341"/>
            <a:ext cx="4221563" cy="2962770"/>
          </a:xfrm>
          <a:prstGeom prst="rect">
            <a:avLst/>
          </a:prstGeom>
          <a:ln w="12700"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23C2A-1C33-49CF-AA36-177B2AC4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823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3208041" cy="64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IoU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(Intersection over Union)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F1FE8C6-E919-4996-A657-448DB06B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50" y="4461728"/>
            <a:ext cx="4214086" cy="1728635"/>
          </a:xfrm>
          <a:prstGeom prst="rect">
            <a:avLst/>
          </a:prstGeom>
          <a:ln w="28575"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B444C2D-69A0-4744-9A12-4D3452B7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950" y="1482510"/>
            <a:ext cx="4214086" cy="2964777"/>
          </a:xfrm>
          <a:prstGeom prst="rect">
            <a:avLst/>
          </a:prstGeom>
          <a:ln w="28575">
            <a:noFill/>
          </a:ln>
        </p:spPr>
      </p:pic>
      <p:cxnSp>
        <p:nvCxnSpPr>
          <p:cNvPr id="23" name="연결선: 꺾임 14">
            <a:extLst>
              <a:ext uri="{FF2B5EF4-FFF2-40B4-BE49-F238E27FC236}">
                <a16:creationId xmlns:a16="http://schemas.microsoft.com/office/drawing/2014/main" id="{C049A974-82F9-4580-80C0-743B0426D521}"/>
              </a:ext>
            </a:extLst>
          </p:cNvPr>
          <p:cNvCxnSpPr/>
          <p:nvPr/>
        </p:nvCxnSpPr>
        <p:spPr>
          <a:xfrm>
            <a:off x="6893813" y="3353805"/>
            <a:ext cx="606490" cy="53184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41934" y="2550506"/>
            <a:ext cx="483501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Bounding box</a:t>
            </a:r>
            <a:r>
              <a:rPr lang="ko-KR" altLang="en-US" sz="1600" b="1" dirty="0">
                <a:solidFill>
                  <a:srgbClr val="17375E"/>
                </a:solidFill>
              </a:rPr>
              <a:t>와 </a:t>
            </a:r>
            <a:r>
              <a:rPr lang="en-US" altLang="ko-KR" sz="1600" b="1" dirty="0">
                <a:solidFill>
                  <a:srgbClr val="17375E"/>
                </a:solidFill>
              </a:rPr>
              <a:t>Ground truth</a:t>
            </a:r>
            <a:r>
              <a:rPr lang="ko-KR" altLang="en-US" sz="1600" b="1" dirty="0">
                <a:solidFill>
                  <a:srgbClr val="17375E"/>
                </a:solidFill>
              </a:rPr>
              <a:t>의 교집합 </a:t>
            </a:r>
            <a:r>
              <a:rPr lang="en-US" altLang="ko-KR" sz="1600" b="1" dirty="0">
                <a:solidFill>
                  <a:srgbClr val="17375E"/>
                </a:solidFill>
              </a:rPr>
              <a:t>/ </a:t>
            </a:r>
            <a:r>
              <a:rPr lang="ko-KR" altLang="en-US" sz="1600" b="1" dirty="0">
                <a:solidFill>
                  <a:srgbClr val="17375E"/>
                </a:solidFill>
              </a:rPr>
              <a:t>합집합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17375E"/>
                </a:solidFill>
              </a:rPr>
              <a:t>보통 </a:t>
            </a:r>
            <a:r>
              <a:rPr lang="en-US" altLang="ko-KR" sz="1600" b="1" dirty="0">
                <a:solidFill>
                  <a:srgbClr val="C00000"/>
                </a:solidFill>
              </a:rPr>
              <a:t>0.5</a:t>
            </a:r>
            <a:r>
              <a:rPr lang="ko-KR" altLang="en-US" sz="1600" b="1" dirty="0">
                <a:solidFill>
                  <a:srgbClr val="17375E"/>
                </a:solidFill>
              </a:rPr>
              <a:t>이상일 경우 </a:t>
            </a:r>
            <a:r>
              <a:rPr lang="en-US" altLang="ko-KR" sz="1600" b="1" dirty="0">
                <a:solidFill>
                  <a:srgbClr val="17375E"/>
                </a:solidFill>
              </a:rPr>
              <a:t>Detect</a:t>
            </a:r>
            <a:r>
              <a:rPr lang="ko-KR" altLang="en-US" sz="1600" b="1" dirty="0">
                <a:solidFill>
                  <a:srgbClr val="17375E"/>
                </a:solidFill>
              </a:rPr>
              <a:t>했다고 판단 </a:t>
            </a:r>
            <a:endParaRPr lang="en-US" altLang="ko-KR" sz="16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16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solidFill>
                  <a:srgbClr val="17375E"/>
                </a:solidFill>
              </a:rPr>
              <a:t>	    </a:t>
            </a:r>
            <a:r>
              <a:rPr lang="ko-KR" altLang="en-US" sz="1400" b="1" dirty="0">
                <a:solidFill>
                  <a:srgbClr val="17375E"/>
                </a:solidFill>
              </a:rPr>
              <a:t>이 기준이 되는 값           </a:t>
            </a:r>
            <a:r>
              <a:rPr lang="ko-KR" altLang="en-US" sz="1400" b="1" u="sng" dirty="0" err="1">
                <a:solidFill>
                  <a:srgbClr val="17375E"/>
                </a:solidFill>
              </a:rPr>
              <a:t>임계값</a:t>
            </a:r>
            <a:r>
              <a:rPr lang="en-US" altLang="ko-KR" sz="1400" b="1" dirty="0">
                <a:solidFill>
                  <a:srgbClr val="17375E"/>
                </a:solidFill>
              </a:rPr>
              <a:t>(thresh)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24449" y="2206318"/>
            <a:ext cx="4516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Object Detection</a:t>
            </a:r>
            <a:r>
              <a:rPr lang="ko-KR" altLang="en-US" sz="2000" b="1" dirty="0">
                <a:solidFill>
                  <a:srgbClr val="17375E"/>
                </a:solidFill>
              </a:rPr>
              <a:t>의 평가지표</a:t>
            </a:r>
            <a:endParaRPr lang="en-US" altLang="ko-KR" sz="2000" b="1" dirty="0">
              <a:solidFill>
                <a:srgbClr val="17375E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424449" y="1893848"/>
            <a:ext cx="451660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아래쪽 22">
            <a:extLst>
              <a:ext uri="{FF2B5EF4-FFF2-40B4-BE49-F238E27FC236}">
                <a16:creationId xmlns:a16="http://schemas.microsoft.com/office/drawing/2014/main" id="{AD796A94-D49E-44AE-A352-2437381370D6}"/>
              </a:ext>
            </a:extLst>
          </p:cNvPr>
          <p:cNvSpPr/>
          <p:nvPr/>
        </p:nvSpPr>
        <p:spPr>
          <a:xfrm rot="16200000">
            <a:off x="9196353" y="3697042"/>
            <a:ext cx="331690" cy="358548"/>
          </a:xfrm>
          <a:prstGeom prst="down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6424449" y="5056148"/>
            <a:ext cx="451660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4C6111-F5CC-4468-891C-D38DA940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15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3208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Precision &amp; Recall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FCE5FC-6C86-4D07-805F-931BDDC6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7" y="1799552"/>
            <a:ext cx="5540270" cy="3081117"/>
          </a:xfrm>
          <a:prstGeom prst="rect">
            <a:avLst/>
          </a:prstGeom>
          <a:ln w="12700"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BB9D538-23D4-4C27-94CF-946F7A6A6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649" y="4859215"/>
            <a:ext cx="2909388" cy="1611773"/>
          </a:xfrm>
          <a:prstGeom prst="rect">
            <a:avLst/>
          </a:prstGeom>
        </p:spPr>
      </p:pic>
      <p:sp>
        <p:nvSpPr>
          <p:cNvPr id="20" name="화살표: 오른쪽 10">
            <a:extLst>
              <a:ext uri="{FF2B5EF4-FFF2-40B4-BE49-F238E27FC236}">
                <a16:creationId xmlns:a16="http://schemas.microsoft.com/office/drawing/2014/main" id="{AF8CE9E6-904E-4C29-951E-7A3C6027DC9D}"/>
              </a:ext>
            </a:extLst>
          </p:cNvPr>
          <p:cNvSpPr/>
          <p:nvPr/>
        </p:nvSpPr>
        <p:spPr>
          <a:xfrm rot="20666323">
            <a:off x="7562082" y="5382805"/>
            <a:ext cx="965628" cy="113400"/>
          </a:xfrm>
          <a:prstGeom prst="righ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12">
            <a:extLst>
              <a:ext uri="{FF2B5EF4-FFF2-40B4-BE49-F238E27FC236}">
                <a16:creationId xmlns:a16="http://schemas.microsoft.com/office/drawing/2014/main" id="{0BA2E3B0-E610-4F90-8E40-35502FD24ACE}"/>
              </a:ext>
            </a:extLst>
          </p:cNvPr>
          <p:cNvSpPr/>
          <p:nvPr/>
        </p:nvSpPr>
        <p:spPr>
          <a:xfrm rot="1147105">
            <a:off x="7552567" y="5824096"/>
            <a:ext cx="965628" cy="113400"/>
          </a:xfrm>
          <a:prstGeom prst="righ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8FF052E-B566-4FD7-96B1-32811CE72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075" y="1520987"/>
            <a:ext cx="5296655" cy="15693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A26BCA3-35B6-49D6-B526-6D8D416B89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8" t="22357" r="3187" b="17913"/>
          <a:stretch/>
        </p:blipFill>
        <p:spPr>
          <a:xfrm>
            <a:off x="5996357" y="3288323"/>
            <a:ext cx="5486401" cy="5802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165348" y="5317271"/>
            <a:ext cx="1474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17375E"/>
                </a:solidFill>
              </a:rPr>
              <a:t>IoU</a:t>
            </a:r>
            <a:r>
              <a:rPr lang="en-US" altLang="ko-KR" sz="2000" b="1" dirty="0">
                <a:solidFill>
                  <a:srgbClr val="17375E"/>
                </a:solidFill>
              </a:rPr>
              <a:t> Score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9773" y="5187650"/>
            <a:ext cx="539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>
                <a:solidFill>
                  <a:srgbClr val="17375E"/>
                </a:solidFill>
              </a:rPr>
              <a:t>· Precision(</a:t>
            </a:r>
            <a:r>
              <a:rPr lang="ko-KR" altLang="en-US" sz="1600" b="1" dirty="0">
                <a:solidFill>
                  <a:srgbClr val="17375E"/>
                </a:solidFill>
              </a:rPr>
              <a:t>정밀도</a:t>
            </a:r>
            <a:r>
              <a:rPr lang="en-US" altLang="ko-KR" sz="1600" b="1" dirty="0">
                <a:solidFill>
                  <a:srgbClr val="17375E"/>
                </a:solidFill>
              </a:rPr>
              <a:t>) : </a:t>
            </a:r>
            <a:r>
              <a:rPr lang="ko-KR" altLang="en-US" sz="1600" b="1" dirty="0">
                <a:solidFill>
                  <a:srgbClr val="17375E"/>
                </a:solidFill>
              </a:rPr>
              <a:t>예측 </a:t>
            </a:r>
            <a:r>
              <a:rPr lang="en-US" altLang="ko-KR" sz="1600" b="1" dirty="0">
                <a:solidFill>
                  <a:srgbClr val="17375E"/>
                </a:solidFill>
              </a:rPr>
              <a:t>True</a:t>
            </a:r>
            <a:r>
              <a:rPr lang="ko-KR" altLang="en-US" sz="1600" b="1" dirty="0">
                <a:solidFill>
                  <a:srgbClr val="17375E"/>
                </a:solidFill>
              </a:rPr>
              <a:t>값 중</a:t>
            </a:r>
            <a:r>
              <a:rPr lang="en-US" altLang="ko-KR" sz="1600" b="1" dirty="0">
                <a:solidFill>
                  <a:srgbClr val="17375E"/>
                </a:solidFill>
              </a:rPr>
              <a:t>,</a:t>
            </a:r>
            <a:r>
              <a:rPr lang="ko-KR" altLang="en-US" sz="1600" b="1" dirty="0">
                <a:solidFill>
                  <a:srgbClr val="17375E"/>
                </a:solidFill>
              </a:rPr>
              <a:t> </a:t>
            </a:r>
            <a:r>
              <a:rPr lang="en-US" altLang="ko-KR" sz="1600" b="1" dirty="0">
                <a:solidFill>
                  <a:srgbClr val="17375E"/>
                </a:solidFill>
              </a:rPr>
              <a:t>True</a:t>
            </a:r>
            <a:r>
              <a:rPr lang="ko-KR" altLang="en-US" sz="1600" b="1" dirty="0">
                <a:solidFill>
                  <a:srgbClr val="17375E"/>
                </a:solidFill>
              </a:rPr>
              <a:t>값의 비율</a:t>
            </a:r>
            <a:endParaRPr lang="en-US" altLang="ko-KR" sz="1600" b="1" dirty="0">
              <a:solidFill>
                <a:srgbClr val="17375E"/>
              </a:solidFill>
            </a:endParaRPr>
          </a:p>
          <a:p>
            <a:pPr fontAlgn="base"/>
            <a:endParaRPr lang="ko-KR" altLang="en-US" sz="16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1600" b="1" dirty="0">
                <a:solidFill>
                  <a:srgbClr val="17375E"/>
                </a:solidFill>
              </a:rPr>
              <a:t>· Recall(</a:t>
            </a:r>
            <a:r>
              <a:rPr lang="ko-KR" altLang="en-US" sz="1600" b="1" dirty="0" err="1">
                <a:solidFill>
                  <a:srgbClr val="17375E"/>
                </a:solidFill>
              </a:rPr>
              <a:t>재현율</a:t>
            </a:r>
            <a:r>
              <a:rPr lang="en-US" altLang="ko-KR" sz="1600" b="1" dirty="0">
                <a:solidFill>
                  <a:srgbClr val="17375E"/>
                </a:solidFill>
              </a:rPr>
              <a:t>) : </a:t>
            </a:r>
            <a:r>
              <a:rPr lang="ko-KR" altLang="en-US" sz="1600" b="1" dirty="0">
                <a:solidFill>
                  <a:srgbClr val="17375E"/>
                </a:solidFill>
              </a:rPr>
              <a:t>실제 </a:t>
            </a:r>
            <a:r>
              <a:rPr lang="en-US" altLang="ko-KR" sz="1600" b="1" dirty="0">
                <a:solidFill>
                  <a:srgbClr val="17375E"/>
                </a:solidFill>
              </a:rPr>
              <a:t>True</a:t>
            </a:r>
            <a:r>
              <a:rPr lang="ko-KR" altLang="en-US" sz="1600" b="1" dirty="0">
                <a:solidFill>
                  <a:srgbClr val="17375E"/>
                </a:solidFill>
              </a:rPr>
              <a:t>값 중</a:t>
            </a:r>
            <a:r>
              <a:rPr lang="en-US" altLang="ko-KR" sz="1600" b="1" dirty="0">
                <a:solidFill>
                  <a:srgbClr val="17375E"/>
                </a:solidFill>
              </a:rPr>
              <a:t>, </a:t>
            </a:r>
            <a:r>
              <a:rPr lang="ko-KR" altLang="en-US" sz="1600" b="1" dirty="0">
                <a:solidFill>
                  <a:srgbClr val="17375E"/>
                </a:solidFill>
              </a:rPr>
              <a:t> </a:t>
            </a:r>
            <a:r>
              <a:rPr lang="en-US" altLang="ko-KR" sz="1600" b="1" dirty="0">
                <a:solidFill>
                  <a:srgbClr val="17375E"/>
                </a:solidFill>
              </a:rPr>
              <a:t>True</a:t>
            </a:r>
            <a:r>
              <a:rPr lang="ko-KR" altLang="en-US" sz="1600" b="1" dirty="0">
                <a:solidFill>
                  <a:srgbClr val="17375E"/>
                </a:solidFill>
              </a:rPr>
              <a:t>값 비율 </a:t>
            </a:r>
            <a:endParaRPr lang="en-US" altLang="ko-KR" sz="1400" b="1" dirty="0">
              <a:solidFill>
                <a:srgbClr val="17375E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6214644" y="4942337"/>
            <a:ext cx="5118393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77964" y="4942337"/>
            <a:ext cx="5118393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F4636C-90AE-479E-8495-9D87600B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03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320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Precision &amp;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Recall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9955" y="1988266"/>
            <a:ext cx="5639957" cy="258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b="1" dirty="0">
                <a:solidFill>
                  <a:srgbClr val="17375E"/>
                </a:solidFill>
              </a:rPr>
              <a:t>· </a:t>
            </a:r>
            <a:r>
              <a:rPr lang="ko-KR" altLang="en-US" b="1" dirty="0" err="1">
                <a:solidFill>
                  <a:srgbClr val="17375E"/>
                </a:solidFill>
              </a:rPr>
              <a:t>데이터셋</a:t>
            </a:r>
            <a:r>
              <a:rPr lang="ko-KR" altLang="en-US" b="1" dirty="0">
                <a:solidFill>
                  <a:srgbClr val="17375E"/>
                </a:solidFill>
              </a:rPr>
              <a:t> 분포의 불균형</a:t>
            </a:r>
            <a:r>
              <a:rPr lang="en-US" altLang="ko-KR" b="1" dirty="0">
                <a:solidFill>
                  <a:srgbClr val="17375E"/>
                </a:solidFill>
              </a:rPr>
              <a:t>(</a:t>
            </a:r>
            <a:r>
              <a:rPr lang="en-US" altLang="ko-KR" b="1" dirty="0" err="1">
                <a:solidFill>
                  <a:srgbClr val="17375E"/>
                </a:solidFill>
              </a:rPr>
              <a:t>UnBalanced</a:t>
            </a:r>
            <a:r>
              <a:rPr lang="en-US" altLang="ko-KR" b="1" dirty="0">
                <a:solidFill>
                  <a:srgbClr val="17375E"/>
                </a:solidFill>
              </a:rPr>
              <a:t>)</a:t>
            </a:r>
          </a:p>
          <a:p>
            <a:pPr fontAlgn="base">
              <a:lnSpc>
                <a:spcPct val="200000"/>
              </a:lnSpc>
            </a:pPr>
            <a:r>
              <a:rPr lang="en-US" altLang="ko-KR" b="1" dirty="0">
                <a:solidFill>
                  <a:srgbClr val="17375E"/>
                </a:solidFill>
              </a:rPr>
              <a:t>	-&gt;Bad Precision &amp; Recall</a:t>
            </a:r>
          </a:p>
          <a:p>
            <a:pPr fontAlgn="base">
              <a:lnSpc>
                <a:spcPct val="200000"/>
              </a:lnSpc>
            </a:pPr>
            <a:r>
              <a:rPr lang="en-US" altLang="ko-KR" b="1" dirty="0">
                <a:solidFill>
                  <a:srgbClr val="17375E"/>
                </a:solidFill>
              </a:rPr>
              <a:t>· </a:t>
            </a:r>
            <a:r>
              <a:rPr lang="ko-KR" altLang="en-US" b="1" dirty="0">
                <a:solidFill>
                  <a:srgbClr val="17375E"/>
                </a:solidFill>
              </a:rPr>
              <a:t>상황에 알맞은 지표 </a:t>
            </a:r>
            <a:r>
              <a:rPr lang="en-US" altLang="ko-KR" b="1" dirty="0">
                <a:solidFill>
                  <a:srgbClr val="17375E"/>
                </a:solidFill>
              </a:rPr>
              <a:t>Focus</a:t>
            </a:r>
          </a:p>
          <a:p>
            <a:pPr fontAlgn="base">
              <a:lnSpc>
                <a:spcPct val="200000"/>
              </a:lnSpc>
            </a:pPr>
            <a:r>
              <a:rPr lang="en-US" altLang="ko-KR" b="1" dirty="0">
                <a:solidFill>
                  <a:srgbClr val="17375E"/>
                </a:solidFill>
              </a:rPr>
              <a:t>· Precision &amp; Recall </a:t>
            </a:r>
            <a:r>
              <a:rPr lang="ko-KR" altLang="en-US" b="1" dirty="0">
                <a:solidFill>
                  <a:srgbClr val="17375E"/>
                </a:solidFill>
              </a:rPr>
              <a:t>상호보완적 관계 </a:t>
            </a:r>
            <a:r>
              <a:rPr lang="en-US" altLang="ko-KR" b="1" dirty="0">
                <a:solidFill>
                  <a:srgbClr val="17375E"/>
                </a:solidFill>
              </a:rPr>
              <a:t>-&gt; Trade Off</a:t>
            </a:r>
          </a:p>
          <a:p>
            <a:pPr fontAlgn="base">
              <a:lnSpc>
                <a:spcPct val="150000"/>
              </a:lnSpc>
            </a:pPr>
            <a:endParaRPr lang="en-US" altLang="ko-KR" sz="1400" b="1" dirty="0">
              <a:solidFill>
                <a:srgbClr val="17375E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6397524" y="4588373"/>
            <a:ext cx="5118393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77964" y="1668194"/>
            <a:ext cx="5118393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17">
            <a:extLst>
              <a:ext uri="{FF2B5EF4-FFF2-40B4-BE49-F238E27FC236}">
                <a16:creationId xmlns:a16="http://schemas.microsoft.com/office/drawing/2014/main" id="{AF5EACAA-EE77-4563-85DB-E36F2689B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59264"/>
              </p:ext>
            </p:extLst>
          </p:nvPr>
        </p:nvGraphicFramePr>
        <p:xfrm>
          <a:off x="874737" y="4727971"/>
          <a:ext cx="5382332" cy="1674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055">
                  <a:extLst>
                    <a:ext uri="{9D8B030D-6E8A-4147-A177-3AD203B41FA5}">
                      <a16:colId xmlns:a16="http://schemas.microsoft.com/office/drawing/2014/main" val="1500422810"/>
                    </a:ext>
                  </a:extLst>
                </a:gridCol>
                <a:gridCol w="897055">
                  <a:extLst>
                    <a:ext uri="{9D8B030D-6E8A-4147-A177-3AD203B41FA5}">
                      <a16:colId xmlns:a16="http://schemas.microsoft.com/office/drawing/2014/main" val="977011163"/>
                    </a:ext>
                  </a:extLst>
                </a:gridCol>
                <a:gridCol w="1794111">
                  <a:extLst>
                    <a:ext uri="{9D8B030D-6E8A-4147-A177-3AD203B41FA5}">
                      <a16:colId xmlns:a16="http://schemas.microsoft.com/office/drawing/2014/main" val="4269720311"/>
                    </a:ext>
                  </a:extLst>
                </a:gridCol>
                <a:gridCol w="1794111">
                  <a:extLst>
                    <a:ext uri="{9D8B030D-6E8A-4147-A177-3AD203B41FA5}">
                      <a16:colId xmlns:a16="http://schemas.microsoft.com/office/drawing/2014/main" val="520165477"/>
                    </a:ext>
                  </a:extLst>
                </a:gridCol>
              </a:tblGrid>
              <a:tr h="30235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Confusion Matrix</a:t>
                      </a:r>
                      <a:endParaRPr lang="ko-KR" altLang="en-US" sz="1500" dirty="0"/>
                    </a:p>
                  </a:txBody>
                  <a:tcPr marL="80500" marR="80500" marT="40250" marB="40250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실제 정답</a:t>
                      </a:r>
                    </a:p>
                  </a:txBody>
                  <a:tcPr marL="80500" marR="80500" marT="40250" marB="4025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723577"/>
                  </a:ext>
                </a:extLst>
              </a:tr>
              <a:tr h="30235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양성</a:t>
                      </a:r>
                      <a:r>
                        <a:rPr lang="en-US" altLang="ko-KR" sz="1500" dirty="0"/>
                        <a:t>(True)</a:t>
                      </a:r>
                      <a:endParaRPr lang="ko-KR" altLang="en-US" sz="1500" dirty="0"/>
                    </a:p>
                  </a:txBody>
                  <a:tcPr marL="74265" marR="74265" marT="37133" marB="3713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음성</a:t>
                      </a:r>
                      <a:r>
                        <a:rPr lang="en-US" altLang="ko-KR" sz="1500" dirty="0"/>
                        <a:t>(False)</a:t>
                      </a:r>
                      <a:endParaRPr lang="ko-KR" altLang="en-US" sz="1500" dirty="0"/>
                    </a:p>
                  </a:txBody>
                  <a:tcPr marL="74265" marR="74265" marT="37133" marB="37133"/>
                </a:tc>
                <a:extLst>
                  <a:ext uri="{0D108BD9-81ED-4DB2-BD59-A6C34878D82A}">
                    <a16:rowId xmlns:a16="http://schemas.microsoft.com/office/drawing/2014/main" val="1206135750"/>
                  </a:ext>
                </a:extLst>
              </a:tr>
              <a:tr h="53043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예측 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결과</a:t>
                      </a:r>
                    </a:p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80500" marR="80500" marT="40250" marB="40250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양성</a:t>
                      </a:r>
                      <a:r>
                        <a:rPr lang="en-US" altLang="ko-KR" sz="1500" dirty="0"/>
                        <a:t>(True)</a:t>
                      </a:r>
                      <a:endParaRPr lang="ko-KR" altLang="en-US" sz="1500" dirty="0"/>
                    </a:p>
                  </a:txBody>
                  <a:tcPr marL="74265" marR="74265" marT="37133" marB="3713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0(True Positive)</a:t>
                      </a:r>
                      <a:endParaRPr lang="ko-KR" altLang="en-US" sz="1500" dirty="0"/>
                    </a:p>
                  </a:txBody>
                  <a:tcPr marL="74265" marR="74265" marT="37133" marB="3713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0(False Positive)</a:t>
                      </a:r>
                      <a:endParaRPr lang="ko-KR" altLang="en-US" sz="1500" dirty="0"/>
                    </a:p>
                  </a:txBody>
                  <a:tcPr marL="74265" marR="74265" marT="37133" marB="37133"/>
                </a:tc>
                <a:extLst>
                  <a:ext uri="{0D108BD9-81ED-4DB2-BD59-A6C34878D82A}">
                    <a16:rowId xmlns:a16="http://schemas.microsoft.com/office/drawing/2014/main" val="326452402"/>
                  </a:ext>
                </a:extLst>
              </a:tr>
              <a:tr h="530434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음성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(False)</a:t>
                      </a:r>
                      <a:endParaRPr lang="ko-KR" altLang="en-US" sz="1500" dirty="0"/>
                    </a:p>
                  </a:txBody>
                  <a:tcPr marL="74265" marR="74265" marT="37133" marB="3713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10(False Negative)</a:t>
                      </a:r>
                      <a:endParaRPr lang="ko-KR" altLang="en-US" sz="1500" dirty="0"/>
                    </a:p>
                  </a:txBody>
                  <a:tcPr marL="74265" marR="74265" marT="37133" marB="3713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90(True Negative)</a:t>
                      </a:r>
                      <a:endParaRPr lang="ko-KR" altLang="en-US" sz="1500" dirty="0"/>
                    </a:p>
                  </a:txBody>
                  <a:tcPr marL="74265" marR="74265" marT="37133" marB="37133"/>
                </a:tc>
                <a:extLst>
                  <a:ext uri="{0D108BD9-81ED-4DB2-BD59-A6C34878D82A}">
                    <a16:rowId xmlns:a16="http://schemas.microsoft.com/office/drawing/2014/main" val="1353609724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4249AF21-9D61-424D-AE09-37FCA84E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794" y="4789850"/>
            <a:ext cx="2785244" cy="5429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A51998-1760-431A-B189-A91BB0133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712" y="5336349"/>
            <a:ext cx="2047875" cy="6000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6559DF4-DB51-4B7B-8A57-791810DDC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18" y="5917466"/>
            <a:ext cx="1714500" cy="58102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409388" y="4588373"/>
            <a:ext cx="5084111" cy="1924985"/>
          </a:xfrm>
          <a:prstGeom prst="rect">
            <a:avLst/>
          </a:prstGeom>
          <a:solidFill>
            <a:srgbClr val="447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CFB042-2C35-4FBC-A4E4-C3B21797DF1C}"/>
              </a:ext>
            </a:extLst>
          </p:cNvPr>
          <p:cNvSpPr/>
          <p:nvPr/>
        </p:nvSpPr>
        <p:spPr>
          <a:xfrm>
            <a:off x="2827067" y="5375582"/>
            <a:ext cx="3192170" cy="2917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44A3CB-B862-4365-AB47-2DA177B47D7C}"/>
              </a:ext>
            </a:extLst>
          </p:cNvPr>
          <p:cNvSpPr/>
          <p:nvPr/>
        </p:nvSpPr>
        <p:spPr>
          <a:xfrm>
            <a:off x="2756098" y="5345620"/>
            <a:ext cx="1561577" cy="8607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0C250CF-96F4-4D95-B4A8-5B9E247A58CC}"/>
              </a:ext>
            </a:extLst>
          </p:cNvPr>
          <p:cNvCxnSpPr>
            <a:cxnSpLocks/>
          </p:cNvCxnSpPr>
          <p:nvPr/>
        </p:nvCxnSpPr>
        <p:spPr>
          <a:xfrm>
            <a:off x="6032993" y="5660081"/>
            <a:ext cx="659219" cy="72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5889F16-8770-4E63-8F07-714D660710F8}"/>
              </a:ext>
            </a:extLst>
          </p:cNvPr>
          <p:cNvCxnSpPr>
            <a:cxnSpLocks/>
          </p:cNvCxnSpPr>
          <p:nvPr/>
        </p:nvCxnSpPr>
        <p:spPr>
          <a:xfrm flipV="1">
            <a:off x="4219701" y="6188052"/>
            <a:ext cx="2472511" cy="131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91FFAA0B-1DC8-4CFF-860F-150ED98AEF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69" y="1299963"/>
            <a:ext cx="4913937" cy="272075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482330" y="4017735"/>
            <a:ext cx="5108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[</a:t>
            </a:r>
            <a:r>
              <a:rPr lang="ko-KR" altLang="en-US" sz="2000" b="1" dirty="0">
                <a:solidFill>
                  <a:srgbClr val="17375E"/>
                </a:solidFill>
              </a:rPr>
              <a:t>양성 </a:t>
            </a:r>
            <a:r>
              <a:rPr lang="en-US" altLang="ko-KR" sz="2000" b="1" dirty="0">
                <a:solidFill>
                  <a:srgbClr val="17375E"/>
                </a:solidFill>
              </a:rPr>
              <a:t>1</a:t>
            </a:r>
            <a:r>
              <a:rPr lang="ko-KR" altLang="en-US" sz="2000" b="1" dirty="0">
                <a:solidFill>
                  <a:srgbClr val="17375E"/>
                </a:solidFill>
              </a:rPr>
              <a:t>명당 음성 </a:t>
            </a:r>
            <a:r>
              <a:rPr lang="en-US" altLang="ko-KR" sz="2000" b="1" dirty="0">
                <a:solidFill>
                  <a:srgbClr val="17375E"/>
                </a:solidFill>
              </a:rPr>
              <a:t>9</a:t>
            </a:r>
            <a:r>
              <a:rPr lang="ko-KR" altLang="en-US" sz="2000" b="1" dirty="0">
                <a:solidFill>
                  <a:srgbClr val="17375E"/>
                </a:solidFill>
              </a:rPr>
              <a:t>명씩 발병하는 상황</a:t>
            </a:r>
            <a:r>
              <a:rPr lang="en-US" altLang="ko-KR" sz="2000" b="1" dirty="0">
                <a:solidFill>
                  <a:srgbClr val="17375E"/>
                </a:solidFill>
              </a:rPr>
              <a:t>]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8C282F-B618-4F77-8862-2661125E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401444" y="4732775"/>
            <a:ext cx="34800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Accuracy = 0.9</a:t>
            </a: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Precision = 0.0</a:t>
            </a: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Recall = 0.0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20237" y="5454273"/>
            <a:ext cx="80342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ex)</a:t>
            </a:r>
            <a:r>
              <a:rPr lang="ko-KR" alt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스팸</a:t>
            </a:r>
            <a:endParaRPr lang="en-US" altLang="ko-KR" sz="1400" b="1" i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52564" y="6093078"/>
            <a:ext cx="98296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ex)</a:t>
            </a:r>
            <a:r>
              <a:rPr lang="ko-KR" alt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암환자</a:t>
            </a:r>
            <a:endParaRPr lang="en-US" altLang="ko-KR" sz="1400" b="1" i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794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089274" y="4251959"/>
            <a:ext cx="4404226" cy="2261399"/>
          </a:xfrm>
          <a:prstGeom prst="rect">
            <a:avLst/>
          </a:prstGeom>
          <a:solidFill>
            <a:srgbClr val="447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3208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Confidence  Score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38491" y="4183667"/>
            <a:ext cx="5234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Confidence Threshold : </a:t>
            </a:r>
            <a:r>
              <a:rPr lang="ko-KR" altLang="en-US" sz="1600" b="1" dirty="0">
                <a:solidFill>
                  <a:srgbClr val="17375E"/>
                </a:solidFill>
              </a:rPr>
              <a:t>객체 판별 기준 값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Confidence score : </a:t>
            </a:r>
            <a:r>
              <a:rPr lang="en-US" altLang="ko-KR" sz="1600" b="1" dirty="0" err="1">
                <a:solidFill>
                  <a:srgbClr val="17375E"/>
                </a:solidFill>
              </a:rPr>
              <a:t>IoU</a:t>
            </a:r>
            <a:r>
              <a:rPr lang="en-US" altLang="ko-KR" sz="1600" b="1" dirty="0">
                <a:solidFill>
                  <a:srgbClr val="17375E"/>
                </a:solidFill>
              </a:rPr>
              <a:t> </a:t>
            </a:r>
            <a:r>
              <a:rPr lang="en-US" altLang="ko-KR" sz="1200" b="1" dirty="0">
                <a:solidFill>
                  <a:srgbClr val="17375E"/>
                </a:solidFill>
              </a:rPr>
              <a:t>* Grid</a:t>
            </a:r>
            <a:r>
              <a:rPr lang="ko-KR" altLang="en-US" sz="1200" b="1" dirty="0">
                <a:solidFill>
                  <a:srgbClr val="17375E"/>
                </a:solidFill>
              </a:rPr>
              <a:t>에 물체가 있을 확률</a:t>
            </a:r>
            <a:endParaRPr lang="en-US" altLang="ko-KR" sz="1100" b="1" dirty="0">
              <a:solidFill>
                <a:srgbClr val="17375E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86FAB1-6432-4567-A1EA-5A8400C17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8" y="2711634"/>
            <a:ext cx="6252967" cy="32897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D785AD-54D1-4E96-B587-6C7F560C7205}"/>
              </a:ext>
            </a:extLst>
          </p:cNvPr>
          <p:cNvSpPr txBox="1"/>
          <p:nvPr/>
        </p:nvSpPr>
        <p:spPr>
          <a:xfrm>
            <a:off x="94473" y="6042969"/>
            <a:ext cx="7660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</a:rPr>
              <a:t>* </a:t>
            </a:r>
            <a:r>
              <a:rPr lang="ko-KR" altLang="en-US" sz="2000" b="1" dirty="0" err="1">
                <a:solidFill>
                  <a:srgbClr val="C00000"/>
                </a:solidFill>
              </a:rPr>
              <a:t>실제값은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Ground-truth,</a:t>
            </a:r>
            <a:r>
              <a:rPr lang="ko-KR" altLang="en-US" sz="2000" b="1" dirty="0">
                <a:solidFill>
                  <a:srgbClr val="C00000"/>
                </a:solidFill>
              </a:rPr>
              <a:t> 예측결과는 </a:t>
            </a:r>
            <a:r>
              <a:rPr lang="en-US" altLang="ko-KR" sz="2000" b="1" dirty="0">
                <a:solidFill>
                  <a:srgbClr val="C00000"/>
                </a:solidFill>
              </a:rPr>
              <a:t>bounding-box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E05BD87-710D-41DD-9C82-9DDAA2FF4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07" y="1587706"/>
            <a:ext cx="6252967" cy="1123928"/>
          </a:xfrm>
          <a:prstGeom prst="rect">
            <a:avLst/>
          </a:prstGeom>
          <a:ln w="12700">
            <a:noFill/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C06F837-320C-41FF-B655-DCE367C93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545" y="1767253"/>
            <a:ext cx="2735962" cy="2403687"/>
          </a:xfrm>
          <a:prstGeom prst="rect">
            <a:avLst/>
          </a:prstGeom>
          <a:ln w="12700"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7038491" y="5284844"/>
            <a:ext cx="434578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Confidence threshold</a:t>
            </a:r>
            <a:r>
              <a:rPr lang="ko-KR" altLang="en-US" sz="1600" b="1" dirty="0">
                <a:solidFill>
                  <a:srgbClr val="17375E"/>
                </a:solidFill>
              </a:rPr>
              <a:t>의 값이</a:t>
            </a:r>
            <a:endParaRPr lang="en-US" altLang="ko-KR" sz="16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Recall</a:t>
            </a:r>
            <a:r>
              <a:rPr lang="ko-KR" altLang="en-US" sz="1600" b="1" dirty="0">
                <a:solidFill>
                  <a:srgbClr val="17375E"/>
                </a:solidFill>
              </a:rPr>
              <a:t>과 </a:t>
            </a:r>
            <a:r>
              <a:rPr lang="en-US" altLang="ko-KR" sz="1600" b="1" dirty="0">
                <a:solidFill>
                  <a:srgbClr val="17375E"/>
                </a:solidFill>
              </a:rPr>
              <a:t>Precision</a:t>
            </a:r>
            <a:r>
              <a:rPr lang="ko-KR" altLang="en-US" sz="1600" b="1" dirty="0">
                <a:solidFill>
                  <a:srgbClr val="17375E"/>
                </a:solidFill>
              </a:rPr>
              <a:t>의 값을 결정</a:t>
            </a:r>
            <a:endParaRPr lang="en-US" altLang="ko-KR" sz="1600" b="1" dirty="0">
              <a:solidFill>
                <a:srgbClr val="17375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23141" y="5110303"/>
            <a:ext cx="331447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100" b="1" dirty="0">
                <a:solidFill>
                  <a:srgbClr val="C00000"/>
                </a:solidFill>
              </a:rPr>
              <a:t>Yolo v1 : </a:t>
            </a:r>
            <a:r>
              <a:rPr lang="ko-KR" altLang="en-US" sz="1100" b="1" dirty="0">
                <a:solidFill>
                  <a:srgbClr val="C00000"/>
                </a:solidFill>
              </a:rPr>
              <a:t>이미지를 </a:t>
            </a:r>
            <a:r>
              <a:rPr lang="en-US" altLang="ko-KR" sz="1100" b="1" dirty="0">
                <a:solidFill>
                  <a:srgbClr val="C00000"/>
                </a:solidFill>
              </a:rPr>
              <a:t>(N * N)</a:t>
            </a:r>
            <a:r>
              <a:rPr lang="ko-KR" altLang="en-US" sz="1100" b="1" dirty="0">
                <a:solidFill>
                  <a:srgbClr val="C00000"/>
                </a:solidFill>
              </a:rPr>
              <a:t>사이즈로 나눈 단위</a:t>
            </a:r>
            <a:endParaRPr lang="en-US" altLang="ko-KR" sz="1100" b="1" dirty="0">
              <a:solidFill>
                <a:srgbClr val="C00000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B42C3F7-8ABC-4DB7-BD33-64A704E5BE57}"/>
              </a:ext>
            </a:extLst>
          </p:cNvPr>
          <p:cNvCxnSpPr>
            <a:cxnSpLocks/>
          </p:cNvCxnSpPr>
          <p:nvPr/>
        </p:nvCxnSpPr>
        <p:spPr>
          <a:xfrm>
            <a:off x="9684239" y="4882488"/>
            <a:ext cx="781" cy="2991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BC478D-9864-4D0A-85F6-7FD756C1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752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3298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mAP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(mean Average Precision)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67654" y="1743982"/>
            <a:ext cx="52344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Precision</a:t>
            </a:r>
            <a:r>
              <a:rPr lang="ko-KR" altLang="en-US" sz="1600" b="1" dirty="0">
                <a:solidFill>
                  <a:srgbClr val="17375E"/>
                </a:solidFill>
              </a:rPr>
              <a:t>과 </a:t>
            </a:r>
            <a:r>
              <a:rPr lang="en-US" altLang="ko-KR" sz="1600" b="1" dirty="0">
                <a:solidFill>
                  <a:srgbClr val="17375E"/>
                </a:solidFill>
              </a:rPr>
              <a:t>Recall </a:t>
            </a:r>
            <a:r>
              <a:rPr lang="ko-KR" altLang="en-US" sz="1600" b="1" dirty="0">
                <a:solidFill>
                  <a:srgbClr val="17375E"/>
                </a:solidFill>
              </a:rPr>
              <a:t>모두 사용해야 하는 이유</a:t>
            </a:r>
            <a:endParaRPr lang="en-US" altLang="ko-KR" sz="1100" b="1" dirty="0">
              <a:solidFill>
                <a:srgbClr val="17375E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3DB233-CBB4-4888-A666-3F5917F5C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1719065"/>
            <a:ext cx="5517558" cy="3477019"/>
          </a:xfrm>
          <a:prstGeom prst="rect">
            <a:avLst/>
          </a:prstGeom>
          <a:ln w="12700">
            <a:noFill/>
          </a:ln>
        </p:spPr>
      </p:pic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CCA36934-99F3-4404-BAF3-D2AD9B3B4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889071"/>
              </p:ext>
            </p:extLst>
          </p:nvPr>
        </p:nvGraphicFramePr>
        <p:xfrm>
          <a:off x="8252732" y="2804995"/>
          <a:ext cx="2358120" cy="1473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040">
                  <a:extLst>
                    <a:ext uri="{9D8B030D-6E8A-4147-A177-3AD203B41FA5}">
                      <a16:colId xmlns:a16="http://schemas.microsoft.com/office/drawing/2014/main" val="3315441730"/>
                    </a:ext>
                  </a:extLst>
                </a:gridCol>
                <a:gridCol w="786040">
                  <a:extLst>
                    <a:ext uri="{9D8B030D-6E8A-4147-A177-3AD203B41FA5}">
                      <a16:colId xmlns:a16="http://schemas.microsoft.com/office/drawing/2014/main" val="2159572637"/>
                    </a:ext>
                  </a:extLst>
                </a:gridCol>
                <a:gridCol w="786040">
                  <a:extLst>
                    <a:ext uri="{9D8B030D-6E8A-4147-A177-3AD203B41FA5}">
                      <a16:colId xmlns:a16="http://schemas.microsoft.com/office/drawing/2014/main" val="1029466888"/>
                    </a:ext>
                  </a:extLst>
                </a:gridCol>
              </a:tblGrid>
              <a:tr h="491051"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082" marR="121082" marT="60540" marB="605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T</a:t>
                      </a:r>
                      <a:endParaRPr lang="ko-KR" altLang="en-US" sz="2300" dirty="0"/>
                    </a:p>
                  </a:txBody>
                  <a:tcPr marL="121082" marR="121082" marT="60540" marB="605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F</a:t>
                      </a:r>
                      <a:endParaRPr lang="ko-KR" altLang="en-US" sz="2300" dirty="0"/>
                    </a:p>
                  </a:txBody>
                  <a:tcPr marL="121082" marR="121082" marT="60540" marB="60540"/>
                </a:tc>
                <a:extLst>
                  <a:ext uri="{0D108BD9-81ED-4DB2-BD59-A6C34878D82A}">
                    <a16:rowId xmlns:a16="http://schemas.microsoft.com/office/drawing/2014/main" val="2699045419"/>
                  </a:ext>
                </a:extLst>
              </a:tr>
              <a:tr h="491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ko-KR" altLang="en-US" sz="2300" b="1" dirty="0">
                        <a:solidFill>
                          <a:schemeClr val="bg1"/>
                        </a:solidFill>
                      </a:endParaRPr>
                    </a:p>
                  </a:txBody>
                  <a:tcPr marL="121082" marR="121082" marT="60540" marB="60540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6</a:t>
                      </a:r>
                      <a:endParaRPr lang="ko-KR" altLang="en-US" sz="2300" dirty="0"/>
                    </a:p>
                  </a:txBody>
                  <a:tcPr marL="121082" marR="121082" marT="60540" marB="605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4</a:t>
                      </a:r>
                      <a:endParaRPr lang="ko-KR" altLang="en-US" sz="2300" dirty="0"/>
                    </a:p>
                  </a:txBody>
                  <a:tcPr marL="121082" marR="121082" marT="60540" marB="60540"/>
                </a:tc>
                <a:extLst>
                  <a:ext uri="{0D108BD9-81ED-4DB2-BD59-A6C34878D82A}">
                    <a16:rowId xmlns:a16="http://schemas.microsoft.com/office/drawing/2014/main" val="2057176310"/>
                  </a:ext>
                </a:extLst>
              </a:tr>
              <a:tr h="491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2300" b="1" dirty="0">
                        <a:solidFill>
                          <a:schemeClr val="bg1"/>
                        </a:solidFill>
                      </a:endParaRPr>
                    </a:p>
                  </a:txBody>
                  <a:tcPr marL="121082" marR="121082" marT="60540" marB="60540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14</a:t>
                      </a:r>
                      <a:endParaRPr lang="ko-KR" altLang="en-US" sz="2300" dirty="0"/>
                    </a:p>
                  </a:txBody>
                  <a:tcPr marL="121082" marR="121082" marT="60540" marB="6054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6</a:t>
                      </a:r>
                      <a:endParaRPr lang="ko-KR" altLang="en-US" sz="2300" dirty="0"/>
                    </a:p>
                  </a:txBody>
                  <a:tcPr marL="121082" marR="121082" marT="60540" marB="60540"/>
                </a:tc>
                <a:extLst>
                  <a:ext uri="{0D108BD9-81ED-4DB2-BD59-A6C34878D82A}">
                    <a16:rowId xmlns:a16="http://schemas.microsoft.com/office/drawing/2014/main" val="31413689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C4D3DEE-6869-4858-B181-B84C0DDD57A0}"/>
              </a:ext>
            </a:extLst>
          </p:cNvPr>
          <p:cNvSpPr txBox="1"/>
          <p:nvPr/>
        </p:nvSpPr>
        <p:spPr>
          <a:xfrm>
            <a:off x="8588828" y="2319875"/>
            <a:ext cx="180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17375E"/>
                </a:solidFill>
              </a:rPr>
              <a:t>&lt;Real&gt;</a:t>
            </a:r>
            <a:endParaRPr lang="ko-KR" altLang="en-US" sz="2800" dirty="0">
              <a:solidFill>
                <a:srgbClr val="17375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63E43-E700-4AD6-AE80-B05A65AFD209}"/>
              </a:ext>
            </a:extLst>
          </p:cNvPr>
          <p:cNvSpPr txBox="1"/>
          <p:nvPr/>
        </p:nvSpPr>
        <p:spPr>
          <a:xfrm>
            <a:off x="6445565" y="3312971"/>
            <a:ext cx="180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17375E"/>
                </a:solidFill>
              </a:rPr>
              <a:t>&lt;Predict&gt;</a:t>
            </a:r>
            <a:endParaRPr lang="ko-KR" altLang="en-US" sz="2800" dirty="0">
              <a:solidFill>
                <a:srgbClr val="17375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69EAF9-A670-46FD-B935-9139FBA4C002}"/>
              </a:ext>
            </a:extLst>
          </p:cNvPr>
          <p:cNvSpPr txBox="1"/>
          <p:nvPr/>
        </p:nvSpPr>
        <p:spPr>
          <a:xfrm>
            <a:off x="9738022" y="5538984"/>
            <a:ext cx="116749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IoU</a:t>
            </a:r>
            <a:r>
              <a:rPr lang="ko-KR" altLang="en-US" dirty="0"/>
              <a:t> 기준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70CB6F-829B-4300-A1C8-4130FD6B0379}"/>
              </a:ext>
            </a:extLst>
          </p:cNvPr>
          <p:cNvCxnSpPr>
            <a:stCxn id="28" idx="1"/>
          </p:cNvCxnSpPr>
          <p:nvPr/>
        </p:nvCxnSpPr>
        <p:spPr>
          <a:xfrm flipH="1">
            <a:off x="9498536" y="5723650"/>
            <a:ext cx="239486" cy="184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69214" y="4301697"/>
            <a:ext cx="2136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Accuracy = 0.4</a:t>
            </a: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Precision = 0.6</a:t>
            </a: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Recall = 0.3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13637" y="5879512"/>
            <a:ext cx="523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Precision</a:t>
            </a:r>
            <a:r>
              <a:rPr lang="ko-KR" altLang="en-US" sz="1600" b="1" dirty="0">
                <a:solidFill>
                  <a:srgbClr val="17375E"/>
                </a:solidFill>
              </a:rPr>
              <a:t> </a:t>
            </a:r>
            <a:r>
              <a:rPr lang="en-US" altLang="ko-KR" sz="1600" b="1" dirty="0">
                <a:solidFill>
                  <a:srgbClr val="17375E"/>
                </a:solidFill>
              </a:rPr>
              <a:t>&amp;</a:t>
            </a:r>
            <a:r>
              <a:rPr lang="ko-KR" altLang="en-US" sz="1600" b="1" dirty="0">
                <a:solidFill>
                  <a:srgbClr val="17375E"/>
                </a:solidFill>
              </a:rPr>
              <a:t> </a:t>
            </a:r>
            <a:r>
              <a:rPr lang="en-US" altLang="ko-KR" sz="1600" b="1" dirty="0">
                <a:solidFill>
                  <a:srgbClr val="17375E"/>
                </a:solidFill>
              </a:rPr>
              <a:t>Recall </a:t>
            </a:r>
            <a:r>
              <a:rPr lang="ko-KR" altLang="en-US" sz="1600" b="1" dirty="0">
                <a:solidFill>
                  <a:srgbClr val="17375E"/>
                </a:solidFill>
              </a:rPr>
              <a:t>상호보완적 → </a:t>
            </a:r>
            <a:r>
              <a:rPr lang="en-US" altLang="ko-KR" sz="1600" b="1" dirty="0">
                <a:solidFill>
                  <a:srgbClr val="17375E"/>
                </a:solidFill>
              </a:rPr>
              <a:t>Trade off</a:t>
            </a:r>
            <a:endParaRPr lang="en-US" altLang="ko-KR" sz="1100" b="1" dirty="0">
              <a:solidFill>
                <a:srgbClr val="17375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93633" y="5857051"/>
            <a:ext cx="233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Precision-Recall </a:t>
            </a:r>
            <a:r>
              <a:rPr lang="ko-KR" altLang="en-US" sz="1600" b="1" dirty="0">
                <a:solidFill>
                  <a:srgbClr val="17375E"/>
                </a:solidFill>
              </a:rPr>
              <a:t>곡선</a:t>
            </a:r>
            <a:endParaRPr lang="en-US" altLang="ko-KR" sz="1100" b="1" dirty="0">
              <a:solidFill>
                <a:srgbClr val="17375E"/>
              </a:solidFill>
            </a:endParaRPr>
          </a:p>
        </p:txBody>
      </p:sp>
      <p:sp>
        <p:nvSpPr>
          <p:cNvPr id="34" name="화살표: 오른쪽 13">
            <a:extLst>
              <a:ext uri="{FF2B5EF4-FFF2-40B4-BE49-F238E27FC236}">
                <a16:creationId xmlns:a16="http://schemas.microsoft.com/office/drawing/2014/main" id="{FE57A816-5438-4214-AE27-A875B54F4E48}"/>
              </a:ext>
            </a:extLst>
          </p:cNvPr>
          <p:cNvSpPr/>
          <p:nvPr/>
        </p:nvSpPr>
        <p:spPr>
          <a:xfrm>
            <a:off x="6515100" y="6036952"/>
            <a:ext cx="825815" cy="135248"/>
          </a:xfrm>
          <a:prstGeom prst="righ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620612" y="4378823"/>
            <a:ext cx="4123588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E05DC-C68F-4D08-B9BE-971231E6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66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376" y="525596"/>
            <a:ext cx="3521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CONTENTS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8903" y="1772816"/>
            <a:ext cx="7530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</a:t>
            </a:r>
            <a:endParaRPr lang="ko-KR" altLang="en-US" sz="60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795744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691211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6194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502837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822601" y="43161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86231" y="2843644"/>
            <a:ext cx="160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  <a:latin typeface="+mj-ea"/>
                <a:ea typeface="+mj-ea"/>
              </a:rPr>
              <a:t>Teammate</a:t>
            </a:r>
            <a:endParaRPr lang="ko-KR" altLang="en-US" sz="24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27290" y="2843644"/>
            <a:ext cx="194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  <a:latin typeface="+mj-ea"/>
              </a:rPr>
              <a:t>Background</a:t>
            </a:r>
            <a:endParaRPr lang="ko-KR" altLang="en-US" sz="24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53025" y="2843644"/>
            <a:ext cx="2160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  <a:latin typeface="+mj-ea"/>
              </a:rPr>
              <a:t>Main Point</a:t>
            </a:r>
            <a:endParaRPr lang="ko-KR" altLang="en-US" sz="24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80825" y="2827323"/>
            <a:ext cx="2196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  <a:latin typeface="+mj-ea"/>
              </a:rPr>
              <a:t>Yolo Series</a:t>
            </a:r>
            <a:endParaRPr lang="ko-KR" altLang="en-US" sz="24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51986" y="4450904"/>
            <a:ext cx="257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  <a:latin typeface="+mj-ea"/>
              </a:rPr>
              <a:t>Yolo V3</a:t>
            </a:r>
            <a:endParaRPr lang="ko-KR" altLang="en-US" sz="24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39816" y="5922422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Yolo Review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02075" y="3312492"/>
            <a:ext cx="6984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05    06   07    08</a:t>
            </a:r>
            <a:endParaRPr lang="ko-KR" altLang="en-US" sz="60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716211" y="43161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28049" y="4450904"/>
            <a:ext cx="257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  <a:latin typeface="+mj-ea"/>
              </a:rPr>
              <a:t>Source Code</a:t>
            </a:r>
            <a:endParaRPr lang="ko-KR" altLang="en-US" sz="2400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520E2B-1D2E-4161-87F2-7BDB114AB2E0}"/>
              </a:ext>
            </a:extLst>
          </p:cNvPr>
          <p:cNvCxnSpPr/>
          <p:nvPr/>
        </p:nvCxnSpPr>
        <p:spPr>
          <a:xfrm>
            <a:off x="7464152" y="43161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AAAC2C3-EF70-4A64-9350-72CB532F0629}"/>
              </a:ext>
            </a:extLst>
          </p:cNvPr>
          <p:cNvCxnSpPr/>
          <p:nvPr/>
        </p:nvCxnSpPr>
        <p:spPr>
          <a:xfrm>
            <a:off x="9368036" y="431618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0CFB53C-71D6-4484-B538-66D819511BE7}"/>
              </a:ext>
            </a:extLst>
          </p:cNvPr>
          <p:cNvSpPr txBox="1"/>
          <p:nvPr/>
        </p:nvSpPr>
        <p:spPr>
          <a:xfrm>
            <a:off x="8657336" y="4450904"/>
            <a:ext cx="257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  <a:latin typeface="+mj-ea"/>
              </a:rPr>
              <a:t>Q &amp; A</a:t>
            </a:r>
            <a:endParaRPr lang="ko-KR" altLang="en-US" sz="24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337B67-13E1-40AF-9158-3AF990312D7D}"/>
              </a:ext>
            </a:extLst>
          </p:cNvPr>
          <p:cNvSpPr txBox="1"/>
          <p:nvPr/>
        </p:nvSpPr>
        <p:spPr>
          <a:xfrm>
            <a:off x="6804347" y="4442234"/>
            <a:ext cx="257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  <a:latin typeface="+mj-ea"/>
              </a:rPr>
              <a:t>Output</a:t>
            </a:r>
            <a:endParaRPr lang="ko-KR" altLang="en-US" sz="24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1F71CD-1A7B-47C1-A81B-BDF1A143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946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3298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mAP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(mean Average Precision)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285246" y="3763954"/>
            <a:ext cx="2502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Multi Objects :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17375E"/>
                </a:solidFill>
              </a:rPr>
              <a:t>모든 </a:t>
            </a:r>
            <a:r>
              <a:rPr lang="en-US" altLang="ko-KR" sz="1600" b="1" dirty="0">
                <a:solidFill>
                  <a:srgbClr val="17375E"/>
                </a:solidFill>
              </a:rPr>
              <a:t>class</a:t>
            </a:r>
            <a:r>
              <a:rPr lang="ko-KR" altLang="en-US" sz="1600" b="1" dirty="0">
                <a:solidFill>
                  <a:srgbClr val="17375E"/>
                </a:solidFill>
              </a:rPr>
              <a:t>의 </a:t>
            </a:r>
            <a:r>
              <a:rPr lang="en-US" altLang="ko-KR" sz="1600" b="1" dirty="0">
                <a:solidFill>
                  <a:srgbClr val="17375E"/>
                </a:solidFill>
              </a:rPr>
              <a:t>AP </a:t>
            </a:r>
            <a:r>
              <a:rPr lang="ko-KR" altLang="en-US" sz="1600" b="1" dirty="0">
                <a:solidFill>
                  <a:srgbClr val="17375E"/>
                </a:solidFill>
              </a:rPr>
              <a:t>합</a:t>
            </a:r>
            <a:r>
              <a:rPr lang="en-US" altLang="ko-KR" sz="1600" b="1" dirty="0">
                <a:solidFill>
                  <a:srgbClr val="17375E"/>
                </a:solidFill>
              </a:rPr>
              <a:t>/</a:t>
            </a:r>
            <a:r>
              <a:rPr lang="ko-KR" altLang="en-US" sz="1600" b="1" dirty="0">
                <a:solidFill>
                  <a:srgbClr val="17375E"/>
                </a:solidFill>
              </a:rPr>
              <a:t>개수</a:t>
            </a:r>
            <a:endParaRPr lang="en-US" altLang="ko-KR" sz="1100" b="1" dirty="0">
              <a:solidFill>
                <a:srgbClr val="17375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69EAF9-A670-46FD-B935-9139FBA4C002}"/>
              </a:ext>
            </a:extLst>
          </p:cNvPr>
          <p:cNvSpPr txBox="1"/>
          <p:nvPr/>
        </p:nvSpPr>
        <p:spPr>
          <a:xfrm>
            <a:off x="8974414" y="5991105"/>
            <a:ext cx="557730" cy="247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70CB6F-829B-4300-A1C8-4130FD6B0379}"/>
              </a:ext>
            </a:extLst>
          </p:cNvPr>
          <p:cNvCxnSpPr/>
          <p:nvPr/>
        </p:nvCxnSpPr>
        <p:spPr>
          <a:xfrm flipH="1" flipV="1">
            <a:off x="8856174" y="5715008"/>
            <a:ext cx="294711" cy="276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961802" y="5398073"/>
            <a:ext cx="190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b="1" u="sng" dirty="0">
                <a:solidFill>
                  <a:srgbClr val="17375E"/>
                </a:solidFill>
              </a:rPr>
              <a:t>다양한 </a:t>
            </a:r>
            <a:r>
              <a:rPr lang="ko-KR" altLang="en-US" sz="1200" b="1" u="sng" dirty="0" err="1">
                <a:solidFill>
                  <a:srgbClr val="17375E"/>
                </a:solidFill>
              </a:rPr>
              <a:t>보정법</a:t>
            </a:r>
            <a:r>
              <a:rPr lang="ko-KR" altLang="en-US" sz="1200" b="1" u="sng" dirty="0">
                <a:solidFill>
                  <a:srgbClr val="17375E"/>
                </a:solidFill>
              </a:rPr>
              <a:t> 중 하나</a:t>
            </a:r>
            <a:endParaRPr lang="en-US" altLang="ko-KR" sz="1200" b="1" u="sng" dirty="0">
              <a:solidFill>
                <a:srgbClr val="17375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29866" y="5879512"/>
            <a:ext cx="252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Precision</a:t>
            </a:r>
            <a:r>
              <a:rPr lang="ko-KR" altLang="en-US" sz="1600" b="1" dirty="0">
                <a:solidFill>
                  <a:srgbClr val="17375E"/>
                </a:solidFill>
              </a:rPr>
              <a:t> </a:t>
            </a:r>
            <a:r>
              <a:rPr lang="en-US" altLang="ko-KR" sz="1600" b="1" dirty="0">
                <a:solidFill>
                  <a:srgbClr val="17375E"/>
                </a:solidFill>
              </a:rPr>
              <a:t>&amp;</a:t>
            </a:r>
            <a:r>
              <a:rPr lang="ko-KR" altLang="en-US" sz="1600" b="1" dirty="0">
                <a:solidFill>
                  <a:srgbClr val="17375E"/>
                </a:solidFill>
              </a:rPr>
              <a:t> </a:t>
            </a:r>
            <a:r>
              <a:rPr lang="en-US" altLang="ko-KR" sz="1600" b="1" dirty="0">
                <a:solidFill>
                  <a:srgbClr val="17375E"/>
                </a:solidFill>
              </a:rPr>
              <a:t>Recall </a:t>
            </a:r>
            <a:r>
              <a:rPr lang="ko-KR" altLang="en-US" sz="1600" b="1" dirty="0">
                <a:solidFill>
                  <a:srgbClr val="17375E"/>
                </a:solidFill>
              </a:rPr>
              <a:t>곡선</a:t>
            </a:r>
            <a:endParaRPr lang="en-US" altLang="ko-KR" sz="1100" b="1" dirty="0">
              <a:solidFill>
                <a:srgbClr val="17375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93632" y="5857051"/>
            <a:ext cx="3495281" cy="68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17375E"/>
                </a:solidFill>
              </a:rPr>
              <a:t>선을 완만하게</a:t>
            </a:r>
            <a:r>
              <a:rPr lang="en-US" altLang="ko-KR" sz="1600" b="1" dirty="0">
                <a:solidFill>
                  <a:srgbClr val="17375E"/>
                </a:solidFill>
              </a:rPr>
              <a:t>(</a:t>
            </a:r>
            <a:r>
              <a:rPr lang="ko-KR" altLang="en-US" sz="1600" b="1" dirty="0">
                <a:solidFill>
                  <a:srgbClr val="17375E"/>
                </a:solidFill>
              </a:rPr>
              <a:t>보정</a:t>
            </a:r>
            <a:r>
              <a:rPr lang="en-US" altLang="ko-KR" sz="1600" b="1" dirty="0">
                <a:solidFill>
                  <a:srgbClr val="17375E"/>
                </a:solidFill>
              </a:rPr>
              <a:t>)</a:t>
            </a:r>
            <a:r>
              <a:rPr lang="ko-KR" altLang="en-US" sz="1600" b="1" dirty="0">
                <a:solidFill>
                  <a:srgbClr val="17375E"/>
                </a:solidFill>
              </a:rPr>
              <a:t>한 후 평균</a:t>
            </a:r>
            <a:endParaRPr lang="en-US" altLang="ko-KR" sz="16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nn-NO" altLang="ko-KR" sz="1100" b="1" dirty="0">
                <a:solidFill>
                  <a:srgbClr val="17375E"/>
                </a:solidFill>
              </a:rPr>
              <a:t>	AP = 1 * (0.33) + 0.9 * (0.47-0.33)</a:t>
            </a:r>
            <a:endParaRPr lang="en-US" altLang="ko-KR" sz="1100" b="1" dirty="0">
              <a:solidFill>
                <a:srgbClr val="17375E"/>
              </a:solidFill>
            </a:endParaRPr>
          </a:p>
        </p:txBody>
      </p:sp>
      <p:sp>
        <p:nvSpPr>
          <p:cNvPr id="34" name="화살표: 오른쪽 13">
            <a:extLst>
              <a:ext uri="{FF2B5EF4-FFF2-40B4-BE49-F238E27FC236}">
                <a16:creationId xmlns:a16="http://schemas.microsoft.com/office/drawing/2014/main" id="{FE57A816-5438-4214-AE27-A875B54F4E48}"/>
              </a:ext>
            </a:extLst>
          </p:cNvPr>
          <p:cNvSpPr/>
          <p:nvPr/>
        </p:nvSpPr>
        <p:spPr>
          <a:xfrm>
            <a:off x="6515100" y="6036952"/>
            <a:ext cx="825815" cy="135248"/>
          </a:xfrm>
          <a:prstGeom prst="righ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8C026-3040-41D0-9FA3-8B1EDB0ED9AC}"/>
              </a:ext>
            </a:extLst>
          </p:cNvPr>
          <p:cNvSpPr txBox="1"/>
          <p:nvPr/>
        </p:nvSpPr>
        <p:spPr>
          <a:xfrm>
            <a:off x="514122" y="223425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17375E"/>
                </a:solidFill>
              </a:rPr>
              <a:t>IoU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46AC3A-18A4-4707-8F5F-3C7959E13A35}"/>
              </a:ext>
            </a:extLst>
          </p:cNvPr>
          <p:cNvSpPr txBox="1"/>
          <p:nvPr/>
        </p:nvSpPr>
        <p:spPr>
          <a:xfrm>
            <a:off x="1639260" y="2234255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7375E"/>
                </a:solidFill>
              </a:rPr>
              <a:t>Confidence score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C596D9-E4E7-4FA5-9E6D-B6F805921B1B}"/>
              </a:ext>
            </a:extLst>
          </p:cNvPr>
          <p:cNvSpPr txBox="1"/>
          <p:nvPr/>
        </p:nvSpPr>
        <p:spPr>
          <a:xfrm>
            <a:off x="4793823" y="2234255"/>
            <a:ext cx="246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7375E"/>
                </a:solidFill>
              </a:rPr>
              <a:t>Precision &amp; Recall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sp>
        <p:nvSpPr>
          <p:cNvPr id="24" name="화살표: 오른쪽 6">
            <a:extLst>
              <a:ext uri="{FF2B5EF4-FFF2-40B4-BE49-F238E27FC236}">
                <a16:creationId xmlns:a16="http://schemas.microsoft.com/office/drawing/2014/main" id="{46E12A4D-7B8F-41F7-AA6B-9AB8B78A52FB}"/>
              </a:ext>
            </a:extLst>
          </p:cNvPr>
          <p:cNvSpPr/>
          <p:nvPr/>
        </p:nvSpPr>
        <p:spPr>
          <a:xfrm>
            <a:off x="1278801" y="2308312"/>
            <a:ext cx="773014" cy="240298"/>
          </a:xfrm>
          <a:prstGeom prst="righ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7375E"/>
              </a:solidFill>
            </a:endParaRPr>
          </a:p>
        </p:txBody>
      </p:sp>
      <p:sp>
        <p:nvSpPr>
          <p:cNvPr id="25" name="화살표: 오른쪽 21">
            <a:extLst>
              <a:ext uri="{FF2B5EF4-FFF2-40B4-BE49-F238E27FC236}">
                <a16:creationId xmlns:a16="http://schemas.microsoft.com/office/drawing/2014/main" id="{D1C0A7BE-47B5-4321-A232-A07CCE5DD4AA}"/>
              </a:ext>
            </a:extLst>
          </p:cNvPr>
          <p:cNvSpPr/>
          <p:nvPr/>
        </p:nvSpPr>
        <p:spPr>
          <a:xfrm>
            <a:off x="4148504" y="2320010"/>
            <a:ext cx="773014" cy="228600"/>
          </a:xfrm>
          <a:prstGeom prst="righ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7375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EDBC91-D465-4154-AE88-1AA1085C14F4}"/>
              </a:ext>
            </a:extLst>
          </p:cNvPr>
          <p:cNvSpPr txBox="1"/>
          <p:nvPr/>
        </p:nvSpPr>
        <p:spPr>
          <a:xfrm>
            <a:off x="7709503" y="2234255"/>
            <a:ext cx="246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7375E"/>
                </a:solidFill>
              </a:rPr>
              <a:t>Average Precision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5ABB70-0968-439B-A2FE-69BD333CC56B}"/>
              </a:ext>
            </a:extLst>
          </p:cNvPr>
          <p:cNvSpPr txBox="1"/>
          <p:nvPr/>
        </p:nvSpPr>
        <p:spPr>
          <a:xfrm>
            <a:off x="10407841" y="2242262"/>
            <a:ext cx="144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17375E"/>
                </a:solidFill>
              </a:rPr>
              <a:t>mAP</a:t>
            </a:r>
            <a:endParaRPr lang="ko-KR" altLang="en-US" b="1" dirty="0">
              <a:solidFill>
                <a:srgbClr val="17375E"/>
              </a:solidFill>
            </a:endParaRPr>
          </a:p>
        </p:txBody>
      </p:sp>
      <p:sp>
        <p:nvSpPr>
          <p:cNvPr id="36" name="화살표: 오른쪽 25">
            <a:extLst>
              <a:ext uri="{FF2B5EF4-FFF2-40B4-BE49-F238E27FC236}">
                <a16:creationId xmlns:a16="http://schemas.microsoft.com/office/drawing/2014/main" id="{D220C7E3-B30A-49FD-9334-61FEA765BE11}"/>
              </a:ext>
            </a:extLst>
          </p:cNvPr>
          <p:cNvSpPr/>
          <p:nvPr/>
        </p:nvSpPr>
        <p:spPr>
          <a:xfrm>
            <a:off x="7106307" y="2302821"/>
            <a:ext cx="773014" cy="228600"/>
          </a:xfrm>
          <a:prstGeom prst="righ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7375E"/>
              </a:solidFill>
            </a:endParaRPr>
          </a:p>
        </p:txBody>
      </p:sp>
      <p:sp>
        <p:nvSpPr>
          <p:cNvPr id="37" name="화살표: 오른쪽 26">
            <a:extLst>
              <a:ext uri="{FF2B5EF4-FFF2-40B4-BE49-F238E27FC236}">
                <a16:creationId xmlns:a16="http://schemas.microsoft.com/office/drawing/2014/main" id="{5A3CF262-01C6-4A9D-B355-BBF7FC2EBED9}"/>
              </a:ext>
            </a:extLst>
          </p:cNvPr>
          <p:cNvSpPr/>
          <p:nvPr/>
        </p:nvSpPr>
        <p:spPr>
          <a:xfrm>
            <a:off x="9969011" y="2314161"/>
            <a:ext cx="773014" cy="228600"/>
          </a:xfrm>
          <a:prstGeom prst="righ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7375E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799C1D4-CEBF-4F61-8A09-035F7DD8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06" y="2817776"/>
            <a:ext cx="3317448" cy="2536872"/>
          </a:xfrm>
          <a:prstGeom prst="rect">
            <a:avLst/>
          </a:prstGeom>
          <a:ln w="19050"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5A28D2B-35FE-47BC-A80D-292016AB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466" y="2817775"/>
            <a:ext cx="3445868" cy="2536872"/>
          </a:xfrm>
          <a:prstGeom prst="rect">
            <a:avLst/>
          </a:prstGeom>
          <a:ln w="19050">
            <a:noFill/>
          </a:ln>
        </p:spPr>
      </p:pic>
      <p:sp>
        <p:nvSpPr>
          <p:cNvPr id="41" name="화살표: 오른쪽 30">
            <a:extLst>
              <a:ext uri="{FF2B5EF4-FFF2-40B4-BE49-F238E27FC236}">
                <a16:creationId xmlns:a16="http://schemas.microsoft.com/office/drawing/2014/main" id="{D10F5AF1-E49F-44EF-A50F-195310FA8EB1}"/>
              </a:ext>
            </a:extLst>
          </p:cNvPr>
          <p:cNvSpPr/>
          <p:nvPr/>
        </p:nvSpPr>
        <p:spPr>
          <a:xfrm>
            <a:off x="4094828" y="4086211"/>
            <a:ext cx="470028" cy="228600"/>
          </a:xfrm>
          <a:prstGeom prst="righ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32">
            <a:extLst>
              <a:ext uri="{FF2B5EF4-FFF2-40B4-BE49-F238E27FC236}">
                <a16:creationId xmlns:a16="http://schemas.microsoft.com/office/drawing/2014/main" id="{E8862AF6-E63C-48B2-A4CC-6906139736A8}"/>
              </a:ext>
            </a:extLst>
          </p:cNvPr>
          <p:cNvSpPr/>
          <p:nvPr/>
        </p:nvSpPr>
        <p:spPr>
          <a:xfrm rot="19507899">
            <a:off x="9349972" y="3170667"/>
            <a:ext cx="1798268" cy="209969"/>
          </a:xfrm>
          <a:prstGeom prst="righ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4AFA50-1C85-4B81-A6A0-C1891A46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418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75520" y="1788449"/>
            <a:ext cx="8640960" cy="17399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75520" y="2196734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YOLO Series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603" y="161269"/>
            <a:ext cx="1126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5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16219" y="1097373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4D73CC-723F-4C0A-ADD5-855F95F9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11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6786" y="690357"/>
            <a:ext cx="4619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Series - Author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8DF7641-EC6C-4E5F-ACCB-88A94AEE2ED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22" y="3766458"/>
            <a:ext cx="3166410" cy="17811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D4EE625-4451-4124-BE98-2CDC506A73AB}"/>
              </a:ext>
            </a:extLst>
          </p:cNvPr>
          <p:cNvSpPr txBox="1"/>
          <p:nvPr/>
        </p:nvSpPr>
        <p:spPr>
          <a:xfrm>
            <a:off x="1154468" y="5618360"/>
            <a:ext cx="377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Joseph </a:t>
            </a:r>
            <a:r>
              <a:rPr lang="en-US" altLang="ko-KR" sz="2400" b="1" dirty="0" err="1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redmon</a:t>
            </a:r>
            <a:r>
              <a:rPr lang="en-US" altLang="ko-KR" sz="24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</a:t>
            </a:r>
            <a:endParaRPr lang="ko-KR" altLang="en-US" sz="2400" b="1" dirty="0">
              <a:solidFill>
                <a:srgbClr val="1737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25590" y="1937795"/>
            <a:ext cx="6543993" cy="310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· 2stage </a:t>
            </a:r>
            <a:r>
              <a:rPr lang="ko-KR" altLang="en-US" sz="1900" b="1" dirty="0">
                <a:solidFill>
                  <a:srgbClr val="17375E"/>
                </a:solidFill>
              </a:rPr>
              <a:t>방식이었던 기존의</a:t>
            </a:r>
            <a:r>
              <a:rPr lang="en-US" altLang="ko-KR" sz="1900" b="1" dirty="0">
                <a:solidFill>
                  <a:srgbClr val="17375E"/>
                </a:solidFill>
              </a:rPr>
              <a:t>Object Detection </a:t>
            </a:r>
          </a:p>
          <a:p>
            <a:pPr fontAlgn="base">
              <a:lnSpc>
                <a:spcPct val="150000"/>
              </a:lnSpc>
            </a:pPr>
            <a:endParaRPr lang="en-US" altLang="ko-KR" sz="19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900" b="1" dirty="0">
                <a:solidFill>
                  <a:srgbClr val="17375E"/>
                </a:solidFill>
              </a:rPr>
              <a:t>→ </a:t>
            </a:r>
            <a:r>
              <a:rPr lang="en-US" altLang="ko-KR" sz="1900" b="1" dirty="0">
                <a:solidFill>
                  <a:srgbClr val="17375E"/>
                </a:solidFill>
              </a:rPr>
              <a:t>1stage </a:t>
            </a:r>
            <a:r>
              <a:rPr lang="ko-KR" altLang="en-US" sz="1900" b="1" dirty="0">
                <a:solidFill>
                  <a:srgbClr val="17375E"/>
                </a:solidFill>
              </a:rPr>
              <a:t>방식을 선보이며 등장</a:t>
            </a:r>
          </a:p>
          <a:p>
            <a:pPr fontAlgn="base">
              <a:lnSpc>
                <a:spcPct val="150000"/>
              </a:lnSpc>
            </a:pPr>
            <a:endParaRPr lang="ko-KR" altLang="en-US" sz="19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· C</a:t>
            </a:r>
            <a:r>
              <a:rPr lang="ko-KR" altLang="en-US" sz="1900" b="1" dirty="0">
                <a:solidFill>
                  <a:srgbClr val="17375E"/>
                </a:solidFill>
              </a:rPr>
              <a:t>언어로 </a:t>
            </a:r>
            <a:r>
              <a:rPr lang="en-US" altLang="ko-KR" sz="1900" b="1" dirty="0">
                <a:solidFill>
                  <a:srgbClr val="17375E"/>
                </a:solidFill>
              </a:rPr>
              <a:t>Neural Net Framework </a:t>
            </a:r>
            <a:r>
              <a:rPr lang="ko-KR" altLang="en-US" sz="1900" b="1" dirty="0">
                <a:solidFill>
                  <a:srgbClr val="17375E"/>
                </a:solidFill>
              </a:rPr>
              <a:t>제작</a:t>
            </a:r>
            <a:endParaRPr lang="en-US" altLang="ko-KR" sz="19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ko-KR" altLang="en-US" sz="19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· YoLov3</a:t>
            </a:r>
            <a:r>
              <a:rPr lang="ko-KR" altLang="en-US" sz="1900" b="1" dirty="0">
                <a:solidFill>
                  <a:srgbClr val="17375E"/>
                </a:solidFill>
              </a:rPr>
              <a:t>까지 개발하며 </a:t>
            </a:r>
            <a:r>
              <a:rPr lang="en-US" altLang="ko-KR" sz="1900" b="1" dirty="0">
                <a:solidFill>
                  <a:srgbClr val="17375E"/>
                </a:solidFill>
              </a:rPr>
              <a:t>Object Detection </a:t>
            </a:r>
            <a:r>
              <a:rPr lang="ko-KR" altLang="en-US" sz="1900" b="1" dirty="0">
                <a:solidFill>
                  <a:srgbClr val="17375E"/>
                </a:solidFill>
              </a:rPr>
              <a:t>성능 대폭 향상</a:t>
            </a:r>
            <a:endParaRPr lang="en-US" altLang="ko-KR" sz="1900" b="1" dirty="0">
              <a:solidFill>
                <a:srgbClr val="17375E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AB5186-3686-401C-A61F-CC86C38E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5956DF-C7B4-428B-AB32-3E6BDAB7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388" y="1361980"/>
            <a:ext cx="3175188" cy="23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06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AB5186-3686-401C-A61F-CC86C38E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04AC8-4DB8-4C1C-8130-A8F31619BAC7}"/>
              </a:ext>
            </a:extLst>
          </p:cNvPr>
          <p:cNvSpPr txBox="1"/>
          <p:nvPr/>
        </p:nvSpPr>
        <p:spPr>
          <a:xfrm>
            <a:off x="6967581" y="2307888"/>
            <a:ext cx="416498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900" b="1" dirty="0">
                <a:solidFill>
                  <a:srgbClr val="17375E"/>
                </a:solidFill>
              </a:rPr>
              <a:t>최초로 </a:t>
            </a:r>
            <a:r>
              <a:rPr lang="en-US" altLang="ko-KR" sz="1900" b="1" dirty="0">
                <a:solidFill>
                  <a:srgbClr val="17375E"/>
                </a:solidFill>
              </a:rPr>
              <a:t>1stage </a:t>
            </a:r>
            <a:r>
              <a:rPr lang="ko-KR" altLang="en-US" sz="1900" b="1" dirty="0">
                <a:solidFill>
                  <a:srgbClr val="17375E"/>
                </a:solidFill>
              </a:rPr>
              <a:t>개념 정립</a:t>
            </a:r>
            <a:endParaRPr lang="en-US" altLang="ko-KR" sz="1900" b="1" dirty="0">
              <a:solidFill>
                <a:srgbClr val="17375E"/>
              </a:solidFill>
            </a:endParaRPr>
          </a:p>
          <a:p>
            <a:pPr fontAlgn="base"/>
            <a:endParaRPr lang="en-US" altLang="ko-KR" sz="19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1900" b="1" dirty="0">
                <a:solidFill>
                  <a:srgbClr val="17375E"/>
                </a:solidFill>
              </a:rPr>
              <a:t>Faster R-CNN</a:t>
            </a:r>
            <a:r>
              <a:rPr lang="ko-KR" altLang="en-US" sz="1900" b="1" dirty="0">
                <a:solidFill>
                  <a:srgbClr val="17375E"/>
                </a:solidFill>
              </a:rPr>
              <a:t> </a:t>
            </a:r>
            <a:r>
              <a:rPr lang="en-US" altLang="ko-KR" sz="1900" b="1" dirty="0">
                <a:solidFill>
                  <a:srgbClr val="17375E"/>
                </a:solidFill>
              </a:rPr>
              <a:t>x6</a:t>
            </a:r>
            <a:r>
              <a:rPr lang="ko-KR" altLang="en-US" sz="1900" b="1" dirty="0">
                <a:solidFill>
                  <a:srgbClr val="17375E"/>
                </a:solidFill>
              </a:rPr>
              <a:t>배 </a:t>
            </a:r>
            <a:r>
              <a:rPr lang="en-US" altLang="ko-KR" sz="1900" b="1" dirty="0">
                <a:solidFill>
                  <a:srgbClr val="17375E"/>
                </a:solidFill>
              </a:rPr>
              <a:t>Speed, fps45</a:t>
            </a:r>
          </a:p>
          <a:p>
            <a:pPr fontAlgn="base"/>
            <a:r>
              <a:rPr lang="en-US" altLang="ko-KR" sz="1900" b="1" dirty="0">
                <a:solidFill>
                  <a:srgbClr val="17375E"/>
                </a:solidFill>
              </a:rPr>
              <a:t>(</a:t>
            </a:r>
            <a:r>
              <a:rPr lang="ko-KR" altLang="en-US" sz="1900" b="1" dirty="0">
                <a:solidFill>
                  <a:srgbClr val="17375E"/>
                </a:solidFill>
              </a:rPr>
              <a:t>정확도는 낮음</a:t>
            </a:r>
            <a:r>
              <a:rPr lang="en-US" altLang="ko-KR" sz="1900" b="1" dirty="0">
                <a:solidFill>
                  <a:srgbClr val="17375E"/>
                </a:solidFill>
              </a:rPr>
              <a:t>)</a:t>
            </a:r>
          </a:p>
          <a:p>
            <a:pPr fontAlgn="base"/>
            <a:endParaRPr lang="en-US" altLang="ko-KR" sz="19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1900" b="1" dirty="0">
                <a:solidFill>
                  <a:srgbClr val="17375E"/>
                </a:solidFill>
              </a:rPr>
              <a:t>C</a:t>
            </a:r>
            <a:r>
              <a:rPr lang="ko-KR" altLang="en-US" sz="1900" b="1" dirty="0">
                <a:solidFill>
                  <a:srgbClr val="17375E"/>
                </a:solidFill>
              </a:rPr>
              <a:t>언어로 </a:t>
            </a:r>
            <a:r>
              <a:rPr lang="en-US" altLang="ko-KR" sz="1900" b="1" dirty="0" err="1">
                <a:solidFill>
                  <a:srgbClr val="17375E"/>
                </a:solidFill>
              </a:rPr>
              <a:t>Nerual</a:t>
            </a:r>
            <a:r>
              <a:rPr lang="en-US" altLang="ko-KR" sz="1900" b="1" dirty="0">
                <a:solidFill>
                  <a:srgbClr val="17375E"/>
                </a:solidFill>
              </a:rPr>
              <a:t> Network </a:t>
            </a:r>
            <a:r>
              <a:rPr lang="ko-KR" altLang="en-US" sz="1900" b="1" dirty="0">
                <a:solidFill>
                  <a:srgbClr val="17375E"/>
                </a:solidFill>
              </a:rPr>
              <a:t>구현</a:t>
            </a:r>
            <a:endParaRPr lang="en-US" altLang="ko-KR" sz="19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1900" b="1" dirty="0">
                <a:solidFill>
                  <a:srgbClr val="17375E"/>
                </a:solidFill>
              </a:rPr>
              <a:t>-&gt; Darknet</a:t>
            </a:r>
          </a:p>
          <a:p>
            <a:pPr fontAlgn="base"/>
            <a:endParaRPr lang="en-US" altLang="ko-KR" sz="19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1900" b="1" dirty="0">
                <a:solidFill>
                  <a:srgbClr val="17375E"/>
                </a:solidFill>
              </a:rPr>
              <a:t>Faster R-CNN</a:t>
            </a:r>
            <a:r>
              <a:rPr lang="ko-KR" altLang="en-US" sz="1900" b="1" dirty="0">
                <a:solidFill>
                  <a:srgbClr val="17375E"/>
                </a:solidFill>
              </a:rPr>
              <a:t>보다 </a:t>
            </a:r>
            <a:r>
              <a:rPr lang="en-US" altLang="ko-KR" sz="1900" b="1" dirty="0" err="1">
                <a:solidFill>
                  <a:srgbClr val="17375E"/>
                </a:solidFill>
              </a:rPr>
              <a:t>Bg</a:t>
            </a:r>
            <a:r>
              <a:rPr lang="en-US" altLang="ko-KR" sz="1900" b="1" dirty="0">
                <a:solidFill>
                  <a:srgbClr val="17375E"/>
                </a:solidFill>
              </a:rPr>
              <a:t> error 1/2</a:t>
            </a:r>
          </a:p>
          <a:p>
            <a:pPr fontAlgn="base"/>
            <a:r>
              <a:rPr lang="en-US" altLang="ko-KR" sz="1900" b="1" dirty="0">
                <a:solidFill>
                  <a:srgbClr val="17375E"/>
                </a:solidFill>
              </a:rPr>
              <a:t>(</a:t>
            </a:r>
            <a:r>
              <a:rPr lang="ko-KR" altLang="en-US" sz="1900" b="1" dirty="0">
                <a:solidFill>
                  <a:srgbClr val="17375E"/>
                </a:solidFill>
              </a:rPr>
              <a:t>빈 배경에 객체가 있다고 인식</a:t>
            </a:r>
            <a:r>
              <a:rPr lang="en-US" altLang="ko-KR" sz="1900" b="1" dirty="0">
                <a:solidFill>
                  <a:srgbClr val="17375E"/>
                </a:solidFill>
              </a:rPr>
              <a:t>)</a:t>
            </a:r>
            <a:endParaRPr lang="ko-KR" altLang="en-US" sz="1900" b="1" dirty="0">
              <a:solidFill>
                <a:srgbClr val="17375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2011" y="836712"/>
            <a:ext cx="742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v1 (2015.06.08.)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(You Only Look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Once:Unifined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Real-Time Object Detection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892011" y="1911796"/>
            <a:ext cx="5804801" cy="3956478"/>
            <a:chOff x="257175" y="1476498"/>
            <a:chExt cx="7118390" cy="460658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F02F2A0-F6AE-46DD-AFCD-871F5B498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75" y="1476499"/>
              <a:ext cx="3559195" cy="460032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3A74F1D-23D4-4246-83BC-77E6EFBE4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6370" y="1476498"/>
              <a:ext cx="3559195" cy="460658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4260D3E-ADF2-4CAF-8D1C-1D444109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8688" y="3429000"/>
              <a:ext cx="1435641" cy="88106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81E9F81-2158-4A7B-905A-2BFD0A04F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5" y="4240613"/>
              <a:ext cx="3133725" cy="139501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E120F42-75EF-4699-9D5F-A8E6ECC1D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5967" y="4705350"/>
              <a:ext cx="1584340" cy="109482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CF8320C-0C9A-4E28-A34E-0AD49C89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9470" y="4705350"/>
              <a:ext cx="1464570" cy="1094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49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94FB37-47B9-4870-BA6C-E1065AAD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20" y="1741608"/>
            <a:ext cx="6060135" cy="384512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FECCF-A7CF-47AE-941E-E0F9128A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2011" y="836712"/>
            <a:ext cx="742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v1 (2015.06.08.)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  -&gt; work algorithm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9155" y="1710095"/>
            <a:ext cx="1829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논문 기준 값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base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S:7 N:2 C:20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89540" y="1522544"/>
            <a:ext cx="4742999" cy="3544433"/>
          </a:xfrm>
          <a:prstGeom prst="rect">
            <a:avLst/>
          </a:prstGeom>
          <a:solidFill>
            <a:srgbClr val="447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TextBox 16"/>
          <p:cNvSpPr txBox="1"/>
          <p:nvPr/>
        </p:nvSpPr>
        <p:spPr>
          <a:xfrm>
            <a:off x="6604368" y="1535016"/>
            <a:ext cx="4889132" cy="354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1. Image</a:t>
            </a:r>
            <a:r>
              <a:rPr lang="ko-KR" altLang="en-US" sz="1900" b="1" dirty="0">
                <a:solidFill>
                  <a:srgbClr val="17375E"/>
                </a:solidFill>
              </a:rPr>
              <a:t>를 </a:t>
            </a:r>
            <a:r>
              <a:rPr lang="en-US" altLang="ko-KR" sz="1900" b="1" dirty="0">
                <a:solidFill>
                  <a:srgbClr val="17375E"/>
                </a:solidFill>
              </a:rPr>
              <a:t>S x S grid</a:t>
            </a:r>
            <a:r>
              <a:rPr lang="ko-KR" altLang="en-US" sz="1900" b="1" dirty="0">
                <a:solidFill>
                  <a:srgbClr val="17375E"/>
                </a:solidFill>
              </a:rPr>
              <a:t>로 분할 </a:t>
            </a:r>
            <a:r>
              <a:rPr lang="en-US" altLang="ko-KR" sz="1900" b="1" dirty="0">
                <a:solidFill>
                  <a:srgbClr val="17375E"/>
                </a:solidFill>
              </a:rPr>
              <a:t>-&gt; Grid cell</a:t>
            </a:r>
          </a:p>
          <a:p>
            <a:pPr fontAlgn="base">
              <a:lnSpc>
                <a:spcPct val="150000"/>
              </a:lnSpc>
            </a:pPr>
            <a:endParaRPr lang="en-US" altLang="ko-KR" sz="19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2. </a:t>
            </a:r>
            <a:r>
              <a:rPr lang="ko-KR" altLang="en-US" sz="1900" b="1" dirty="0">
                <a:solidFill>
                  <a:srgbClr val="17375E"/>
                </a:solidFill>
              </a:rPr>
              <a:t>각</a:t>
            </a:r>
            <a:r>
              <a:rPr lang="en-US" altLang="ko-KR" sz="1900" b="1" dirty="0">
                <a:solidFill>
                  <a:srgbClr val="17375E"/>
                </a:solidFill>
              </a:rPr>
              <a:t> grid</a:t>
            </a:r>
            <a:r>
              <a:rPr lang="ko-KR" altLang="en-US" sz="1900" b="1" dirty="0">
                <a:solidFill>
                  <a:srgbClr val="17375E"/>
                </a:solidFill>
              </a:rPr>
              <a:t>에서 물체가 </a:t>
            </a:r>
            <a:r>
              <a:rPr lang="ko-KR" altLang="en-US" sz="1900" b="1" dirty="0" err="1">
                <a:solidFill>
                  <a:srgbClr val="17375E"/>
                </a:solidFill>
              </a:rPr>
              <a:t>있을만한</a:t>
            </a:r>
            <a:r>
              <a:rPr lang="ko-KR" altLang="en-US" sz="1900" b="1" dirty="0">
                <a:solidFill>
                  <a:srgbClr val="17375E"/>
                </a:solidFill>
              </a:rPr>
              <a:t> 영역에</a:t>
            </a:r>
            <a:endParaRPr lang="en-US" altLang="ko-KR" sz="19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    </a:t>
            </a:r>
            <a:r>
              <a:rPr lang="ko-KR" altLang="en-US" sz="1900" b="1" dirty="0">
                <a:solidFill>
                  <a:srgbClr val="17375E"/>
                </a:solidFill>
              </a:rPr>
              <a:t>대한 </a:t>
            </a:r>
            <a:r>
              <a:rPr lang="en-US" altLang="ko-KR" sz="1900" b="1" dirty="0">
                <a:solidFill>
                  <a:srgbClr val="17375E"/>
                </a:solidFill>
              </a:rPr>
              <a:t>Bounding Box </a:t>
            </a:r>
            <a:r>
              <a:rPr lang="ko-KR" altLang="en-US" sz="1900" b="1" dirty="0" err="1">
                <a:solidFill>
                  <a:srgbClr val="17375E"/>
                </a:solidFill>
              </a:rPr>
              <a:t>예측후</a:t>
            </a:r>
            <a:r>
              <a:rPr lang="en-US" altLang="ko-KR" sz="1900" b="1" dirty="0">
                <a:solidFill>
                  <a:srgbClr val="17375E"/>
                </a:solidFill>
              </a:rPr>
              <a:t> Confidence</a:t>
            </a:r>
          </a:p>
          <a:p>
            <a:pPr fontAlgn="base">
              <a:lnSpc>
                <a:spcPct val="150000"/>
              </a:lnSpc>
            </a:pPr>
            <a:endParaRPr lang="en-US" altLang="ko-KR" sz="19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3. </a:t>
            </a:r>
            <a:r>
              <a:rPr lang="ko-KR" altLang="en-US" sz="1900" b="1" dirty="0">
                <a:solidFill>
                  <a:srgbClr val="17375E"/>
                </a:solidFill>
              </a:rPr>
              <a:t>각 </a:t>
            </a:r>
            <a:r>
              <a:rPr lang="en-US" altLang="ko-KR" sz="1900" b="1" dirty="0">
                <a:solidFill>
                  <a:srgbClr val="17375E"/>
                </a:solidFill>
              </a:rPr>
              <a:t>gird cell</a:t>
            </a:r>
            <a:r>
              <a:rPr lang="ko-KR" altLang="en-US" sz="1900" b="1" dirty="0">
                <a:solidFill>
                  <a:srgbClr val="17375E"/>
                </a:solidFill>
              </a:rPr>
              <a:t>은 </a:t>
            </a:r>
            <a:r>
              <a:rPr lang="en-US" altLang="ko-KR" sz="1900" b="1" dirty="0">
                <a:solidFill>
                  <a:srgbClr val="17375E"/>
                </a:solidFill>
              </a:rPr>
              <a:t>C</a:t>
            </a:r>
            <a:r>
              <a:rPr lang="ko-KR" altLang="en-US" sz="1900" b="1" dirty="0">
                <a:solidFill>
                  <a:srgbClr val="17375E"/>
                </a:solidFill>
              </a:rPr>
              <a:t>개의 </a:t>
            </a:r>
            <a:endParaRPr lang="en-US" altLang="ko-KR" sz="19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    conditional class </a:t>
            </a:r>
            <a:r>
              <a:rPr lang="en-US" altLang="ko-KR" sz="1900" b="1" dirty="0" err="1">
                <a:solidFill>
                  <a:srgbClr val="17375E"/>
                </a:solidFill>
              </a:rPr>
              <a:t>probabilties</a:t>
            </a:r>
            <a:r>
              <a:rPr lang="ko-KR" altLang="en-US" sz="1900" b="1" dirty="0">
                <a:solidFill>
                  <a:srgbClr val="17375E"/>
                </a:solidFill>
              </a:rPr>
              <a:t>를 이용</a:t>
            </a:r>
            <a:r>
              <a:rPr lang="en-US" altLang="ko-KR" sz="1900" b="1" dirty="0">
                <a:solidFill>
                  <a:srgbClr val="17375E"/>
                </a:solidFill>
              </a:rPr>
              <a:t>,</a:t>
            </a:r>
          </a:p>
          <a:p>
            <a:pPr fontAlgn="base">
              <a:lnSpc>
                <a:spcPct val="150000"/>
              </a:lnSpc>
            </a:pPr>
            <a:r>
              <a:rPr lang="ko-KR" altLang="en-US" sz="1900" b="1" dirty="0">
                <a:solidFill>
                  <a:srgbClr val="17375E"/>
                </a:solidFill>
              </a:rPr>
              <a:t>    각 </a:t>
            </a:r>
            <a:r>
              <a:rPr lang="en-US" altLang="ko-KR" sz="1900" b="1" dirty="0">
                <a:solidFill>
                  <a:srgbClr val="17375E"/>
                </a:solidFill>
              </a:rPr>
              <a:t>object</a:t>
            </a:r>
            <a:r>
              <a:rPr lang="ko-KR" altLang="en-US" sz="1900" b="1" dirty="0">
                <a:solidFill>
                  <a:srgbClr val="17375E"/>
                </a:solidFill>
              </a:rPr>
              <a:t>중 어떤 </a:t>
            </a:r>
            <a:r>
              <a:rPr lang="en-US" altLang="ko-KR" sz="1900" b="1" dirty="0">
                <a:solidFill>
                  <a:srgbClr val="17375E"/>
                </a:solidFill>
              </a:rPr>
              <a:t>object</a:t>
            </a:r>
            <a:r>
              <a:rPr lang="ko-KR" altLang="en-US" sz="1900" b="1" dirty="0">
                <a:solidFill>
                  <a:srgbClr val="17375E"/>
                </a:solidFill>
              </a:rPr>
              <a:t>인지 예측</a:t>
            </a:r>
            <a:endParaRPr lang="en-US" altLang="ko-KR" sz="1900" b="1" dirty="0">
              <a:solidFill>
                <a:srgbClr val="17375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22830" y="1518695"/>
            <a:ext cx="10609709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7B28D74-8871-45DD-88B4-364F893CFEF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628" y="5311630"/>
            <a:ext cx="1576355" cy="10467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E70F16B-FABF-4A44-8A3C-52D0D5EE00E4}"/>
              </a:ext>
            </a:extLst>
          </p:cNvPr>
          <p:cNvSpPr txBox="1"/>
          <p:nvPr/>
        </p:nvSpPr>
        <p:spPr>
          <a:xfrm>
            <a:off x="6896606" y="5586734"/>
            <a:ext cx="188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(Cat? Dog?)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35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FECCF-A7CF-47AE-941E-E0F9128A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2011" y="836712"/>
            <a:ext cx="742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v1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Network Architecture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45139" y="5597951"/>
            <a:ext cx="630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Convolutional layer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(24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&amp; </a:t>
            </a:r>
            <a:r>
              <a:rPr lang="en-US" altLang="ko-KR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Fully Connected Layer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956485" y="4643333"/>
            <a:ext cx="2065301" cy="231809"/>
          </a:xfrm>
          <a:prstGeom prst="rect">
            <a:avLst/>
          </a:prstGeom>
          <a:solidFill>
            <a:srgbClr val="447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TextBox 16"/>
          <p:cNvSpPr txBox="1"/>
          <p:nvPr/>
        </p:nvSpPr>
        <p:spPr>
          <a:xfrm>
            <a:off x="7538351" y="1877591"/>
            <a:ext cx="48891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· </a:t>
            </a:r>
            <a:r>
              <a:rPr lang="en-US" altLang="ko-KR" sz="1900" b="1" dirty="0" err="1">
                <a:solidFill>
                  <a:srgbClr val="17375E"/>
                </a:solidFill>
              </a:rPr>
              <a:t>Conv</a:t>
            </a:r>
            <a:r>
              <a:rPr lang="en-US" altLang="ko-KR" sz="1900" b="1" dirty="0">
                <a:solidFill>
                  <a:srgbClr val="17375E"/>
                </a:solidFill>
              </a:rPr>
              <a:t> 1 x 1:</a:t>
            </a:r>
          </a:p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· Channel </a:t>
            </a:r>
            <a:r>
              <a:rPr lang="ko-KR" altLang="en-US" sz="1900" b="1" dirty="0">
                <a:solidFill>
                  <a:srgbClr val="17375E"/>
                </a:solidFill>
              </a:rPr>
              <a:t>수 조절</a:t>
            </a:r>
          </a:p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· </a:t>
            </a:r>
            <a:r>
              <a:rPr lang="ko-KR" altLang="en-US" sz="1900" b="1" dirty="0" err="1">
                <a:solidFill>
                  <a:srgbClr val="17375E"/>
                </a:solidFill>
              </a:rPr>
              <a:t>연산량</a:t>
            </a:r>
            <a:r>
              <a:rPr lang="ko-KR" altLang="en-US" sz="1900" b="1" dirty="0">
                <a:solidFill>
                  <a:srgbClr val="17375E"/>
                </a:solidFill>
              </a:rPr>
              <a:t> 감소</a:t>
            </a:r>
            <a:r>
              <a:rPr lang="en-US" altLang="ko-KR" sz="1900" b="1" dirty="0">
                <a:solidFill>
                  <a:srgbClr val="17375E"/>
                </a:solidFill>
              </a:rPr>
              <a:t>(Efficient)</a:t>
            </a:r>
          </a:p>
          <a:p>
            <a:pPr fontAlgn="base">
              <a:lnSpc>
                <a:spcPct val="150000"/>
              </a:lnSpc>
            </a:pPr>
            <a:r>
              <a:rPr lang="en-US" altLang="ko-KR" sz="1900" b="1" dirty="0">
                <a:solidFill>
                  <a:srgbClr val="17375E"/>
                </a:solidFill>
              </a:rPr>
              <a:t>· </a:t>
            </a:r>
            <a:r>
              <a:rPr lang="ko-KR" altLang="en-US" sz="1900" b="1" dirty="0" err="1">
                <a:solidFill>
                  <a:srgbClr val="17375E"/>
                </a:solidFill>
              </a:rPr>
              <a:t>비선형성</a:t>
            </a:r>
            <a:r>
              <a:rPr lang="en-US" altLang="ko-KR" sz="1900" b="1" dirty="0">
                <a:solidFill>
                  <a:srgbClr val="17375E"/>
                </a:solidFill>
              </a:rPr>
              <a:t>(Non-linearity) </a:t>
            </a:r>
            <a:r>
              <a:rPr lang="ko-KR" altLang="en-US" sz="1900" b="1" dirty="0">
                <a:solidFill>
                  <a:srgbClr val="17375E"/>
                </a:solidFill>
              </a:rPr>
              <a:t>증가</a:t>
            </a:r>
            <a:endParaRPr lang="en-US" altLang="ko-KR" sz="1900" b="1" dirty="0">
              <a:solidFill>
                <a:srgbClr val="17375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22830" y="1518695"/>
            <a:ext cx="10609709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CBDC695-7EB3-4F66-B636-102C3806A625}"/>
              </a:ext>
            </a:extLst>
          </p:cNvPr>
          <p:cNvCxnSpPr/>
          <p:nvPr/>
        </p:nvCxnSpPr>
        <p:spPr>
          <a:xfrm flipH="1">
            <a:off x="7788887" y="3642605"/>
            <a:ext cx="32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DA06732-95C8-4D5D-A67E-CAC8E779B424}"/>
              </a:ext>
            </a:extLst>
          </p:cNvPr>
          <p:cNvCxnSpPr/>
          <p:nvPr/>
        </p:nvCxnSpPr>
        <p:spPr>
          <a:xfrm flipH="1">
            <a:off x="10074729" y="3797103"/>
            <a:ext cx="637" cy="736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3A49235A-7785-4BA6-A6FC-35A0D01B4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" t="6416" r="2211"/>
          <a:stretch/>
        </p:blipFill>
        <p:spPr>
          <a:xfrm>
            <a:off x="859966" y="1956244"/>
            <a:ext cx="6678385" cy="2807685"/>
          </a:xfrm>
          <a:prstGeom prst="rect">
            <a:avLst/>
          </a:prstGeom>
          <a:ln w="19050"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2794182" y="4897256"/>
            <a:ext cx="6366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sz="2000" b="1" dirty="0" err="1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GoogleNet</a:t>
            </a:r>
            <a:r>
              <a:rPr lang="ko-KR" altLang="en-US" sz="20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20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 </a:t>
            </a:r>
            <a:r>
              <a:rPr lang="ko-KR" altLang="en-US" sz="20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  <a:r>
              <a:rPr lang="en-US" altLang="ko-KR" sz="20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 err="1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DarkNet</a:t>
            </a:r>
            <a:r>
              <a:rPr lang="en-US" altLang="ko-KR" sz="20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  <a:endParaRPr lang="ko-KR" altLang="en-US" sz="2000" dirty="0">
              <a:solidFill>
                <a:srgbClr val="1737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5385" y="4995748"/>
            <a:ext cx="10210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        ”</a:t>
            </a:r>
            <a:endParaRPr lang="ko-KR" altLang="en-US" sz="4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56485" y="4497628"/>
            <a:ext cx="223648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900" b="1" dirty="0">
                <a:solidFill>
                  <a:srgbClr val="17375E"/>
                </a:solidFill>
              </a:rPr>
              <a:t>지속적 </a:t>
            </a:r>
            <a:r>
              <a:rPr lang="en-US" altLang="ko-KR" sz="1900" b="1" u="sng" dirty="0" err="1">
                <a:solidFill>
                  <a:srgbClr val="17375E"/>
                </a:solidFill>
              </a:rPr>
              <a:t>ReLU</a:t>
            </a:r>
            <a:r>
              <a:rPr lang="en-US" altLang="ko-KR" sz="1900" b="1" dirty="0">
                <a:solidFill>
                  <a:srgbClr val="17375E"/>
                </a:solidFill>
              </a:rPr>
              <a:t> </a:t>
            </a:r>
            <a:r>
              <a:rPr lang="ko-KR" altLang="en-US" sz="1900" b="1" dirty="0">
                <a:solidFill>
                  <a:srgbClr val="17375E"/>
                </a:solidFill>
              </a:rPr>
              <a:t>사용</a:t>
            </a:r>
            <a:endParaRPr lang="en-US" altLang="ko-KR" sz="1900" b="1" dirty="0">
              <a:solidFill>
                <a:srgbClr val="17375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2103" y="5943142"/>
            <a:ext cx="2277899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▷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68049" y="5943142"/>
            <a:ext cx="3053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▷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확률과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BBOX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좌표 예측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8CF6D2-0D45-4FAF-AB5A-045FF3624AE3}"/>
              </a:ext>
            </a:extLst>
          </p:cNvPr>
          <p:cNvSpPr/>
          <p:nvPr/>
        </p:nvSpPr>
        <p:spPr>
          <a:xfrm>
            <a:off x="3917059" y="3991818"/>
            <a:ext cx="405768" cy="1359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73D25AF-D049-4935-B819-47246EA4693B}"/>
              </a:ext>
            </a:extLst>
          </p:cNvPr>
          <p:cNvCxnSpPr>
            <a:cxnSpLocks/>
          </p:cNvCxnSpPr>
          <p:nvPr/>
        </p:nvCxnSpPr>
        <p:spPr>
          <a:xfrm flipV="1">
            <a:off x="4316731" y="3002919"/>
            <a:ext cx="3359169" cy="9949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852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FECCF-A7CF-47AE-941E-E0F9128A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2011" y="836712"/>
            <a:ext cx="742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v1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</a:rPr>
              <a:t>Perpose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 of Grid Cell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1937" y="5690046"/>
            <a:ext cx="630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>
                <a:solidFill>
                  <a:srgbClr val="FF0000"/>
                </a:solidFill>
              </a:rPr>
              <a:t>▷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나머지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Grid cell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객체를 예측하는데 참여할 수 없다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822830" y="1518695"/>
            <a:ext cx="10609709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1983" y="4326768"/>
            <a:ext cx="7502102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b="1" dirty="0">
                <a:solidFill>
                  <a:srgbClr val="17375E"/>
                </a:solidFill>
              </a:rPr>
              <a:t>객체의 중심점</a:t>
            </a:r>
            <a:r>
              <a:rPr lang="en-US" altLang="ko-KR" sz="2000" b="1" dirty="0">
                <a:solidFill>
                  <a:srgbClr val="17375E"/>
                </a:solidFill>
              </a:rPr>
              <a:t>(x, y)</a:t>
            </a:r>
            <a:r>
              <a:rPr lang="ko-KR" altLang="en-US" sz="2000" b="1" dirty="0">
                <a:solidFill>
                  <a:srgbClr val="17375E"/>
                </a:solidFill>
              </a:rPr>
              <a:t>을 잡고 중심점을 포함한 </a:t>
            </a:r>
            <a:r>
              <a:rPr lang="en-US" altLang="ko-KR" sz="2000" b="1" dirty="0">
                <a:solidFill>
                  <a:srgbClr val="17375E"/>
                </a:solidFill>
              </a:rPr>
              <a:t>Grid Cell</a:t>
            </a:r>
            <a:r>
              <a:rPr lang="ko-KR" altLang="en-US" sz="2000" b="1" dirty="0">
                <a:solidFill>
                  <a:srgbClr val="17375E"/>
                </a:solidFill>
              </a:rPr>
              <a:t>은</a:t>
            </a:r>
            <a:endParaRPr lang="en-US" altLang="ko-KR" sz="2000" b="1" dirty="0">
              <a:solidFill>
                <a:srgbClr val="17375E"/>
              </a:solidFill>
            </a:endParaRPr>
          </a:p>
          <a:p>
            <a:pPr fontAlgn="base">
              <a:lnSpc>
                <a:spcPct val="200000"/>
              </a:lnSpc>
            </a:pPr>
            <a:r>
              <a:rPr lang="ko-KR" altLang="en-US" sz="2000" b="1" dirty="0">
                <a:solidFill>
                  <a:srgbClr val="17375E"/>
                </a:solidFill>
              </a:rPr>
              <a:t>그 객체를 </a:t>
            </a:r>
            <a:r>
              <a:rPr lang="en-US" altLang="ko-KR" sz="2000" b="1" dirty="0">
                <a:solidFill>
                  <a:srgbClr val="17375E"/>
                </a:solidFill>
              </a:rPr>
              <a:t>Detect</a:t>
            </a:r>
            <a:r>
              <a:rPr lang="ko-KR" altLang="en-US" sz="2000" b="1" dirty="0">
                <a:solidFill>
                  <a:srgbClr val="17375E"/>
                </a:solidFill>
              </a:rPr>
              <a:t>하도록 할당</a:t>
            </a:r>
            <a:r>
              <a:rPr lang="en-US" altLang="ko-KR" sz="2000" b="1" dirty="0">
                <a:solidFill>
                  <a:srgbClr val="17375E"/>
                </a:solidFill>
              </a:rPr>
              <a:t>(Responsible for) </a:t>
            </a:r>
            <a:r>
              <a:rPr lang="ko-KR" altLang="en-US" sz="2000" b="1" dirty="0">
                <a:solidFill>
                  <a:srgbClr val="17375E"/>
                </a:solidFill>
              </a:rPr>
              <a:t>된다</a:t>
            </a:r>
            <a:r>
              <a:rPr lang="en-US" altLang="ko-KR" sz="2000" b="1" dirty="0">
                <a:solidFill>
                  <a:srgbClr val="17375E"/>
                </a:solidFill>
              </a:rPr>
              <a:t>.</a:t>
            </a:r>
            <a:endParaRPr lang="ko-KR" altLang="en-US" sz="2000" dirty="0">
              <a:solidFill>
                <a:srgbClr val="17375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82006" y="4394382"/>
            <a:ext cx="2831648" cy="723711"/>
          </a:xfrm>
          <a:prstGeom prst="rect">
            <a:avLst/>
          </a:prstGeom>
          <a:solidFill>
            <a:srgbClr val="447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382006" y="4243974"/>
            <a:ext cx="318289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900" b="1" u="sng" dirty="0" err="1">
                <a:solidFill>
                  <a:srgbClr val="17375E"/>
                </a:solidFill>
              </a:rPr>
              <a:t>RedBox</a:t>
            </a:r>
            <a:r>
              <a:rPr lang="en-US" altLang="ko-KR" sz="1900" b="1" dirty="0">
                <a:solidFill>
                  <a:srgbClr val="17375E"/>
                </a:solidFill>
              </a:rPr>
              <a:t> :</a:t>
            </a:r>
            <a:r>
              <a:rPr lang="ko-KR" altLang="en-US" sz="1900" b="1" dirty="0">
                <a:solidFill>
                  <a:srgbClr val="17375E"/>
                </a:solidFill>
              </a:rPr>
              <a:t> </a:t>
            </a:r>
            <a:r>
              <a:rPr lang="en-US" altLang="ko-KR" sz="1900" b="1" dirty="0">
                <a:solidFill>
                  <a:srgbClr val="17375E"/>
                </a:solidFill>
              </a:rPr>
              <a:t>Bounding Box</a:t>
            </a:r>
          </a:p>
          <a:p>
            <a:pPr fontAlgn="base">
              <a:lnSpc>
                <a:spcPct val="150000"/>
              </a:lnSpc>
            </a:pPr>
            <a:r>
              <a:rPr lang="en-US" altLang="ko-KR" sz="1900" b="1" u="sng" dirty="0" err="1">
                <a:solidFill>
                  <a:srgbClr val="17375E"/>
                </a:solidFill>
              </a:rPr>
              <a:t>BlueBox</a:t>
            </a:r>
            <a:r>
              <a:rPr lang="en-US" altLang="ko-KR" sz="1900" b="1" dirty="0">
                <a:solidFill>
                  <a:srgbClr val="17375E"/>
                </a:solidFill>
              </a:rPr>
              <a:t> :</a:t>
            </a:r>
            <a:r>
              <a:rPr lang="ko-KR" altLang="en-US" sz="1900" b="1" dirty="0">
                <a:solidFill>
                  <a:srgbClr val="17375E"/>
                </a:solidFill>
              </a:rPr>
              <a:t> </a:t>
            </a:r>
            <a:r>
              <a:rPr lang="en-US" altLang="ko-KR" sz="1900" b="1" dirty="0">
                <a:solidFill>
                  <a:srgbClr val="17375E"/>
                </a:solidFill>
              </a:rPr>
              <a:t>Grid Cell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53500" y="5690046"/>
            <a:ext cx="185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(Confidence Score)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27432" y="1577747"/>
            <a:ext cx="10666068" cy="2519114"/>
            <a:chOff x="419100" y="1620786"/>
            <a:chExt cx="11353800" cy="304646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3363FE4-7D6C-40BE-9D99-652411497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1620786"/>
              <a:ext cx="8487818" cy="287049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3479B99-7451-41B7-8E09-11A6D40A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4597" y="1714499"/>
              <a:ext cx="2858303" cy="2952751"/>
            </a:xfrm>
            <a:prstGeom prst="rect">
              <a:avLst/>
            </a:prstGeom>
          </p:spPr>
        </p:pic>
      </p:grpSp>
      <p:sp>
        <p:nvSpPr>
          <p:cNvPr id="28" name="화살표: 아래쪽 12">
            <a:extLst>
              <a:ext uri="{FF2B5EF4-FFF2-40B4-BE49-F238E27FC236}">
                <a16:creationId xmlns:a16="http://schemas.microsoft.com/office/drawing/2014/main" id="{27F3AA74-1F69-45B3-ACC0-436C623B8130}"/>
              </a:ext>
            </a:extLst>
          </p:cNvPr>
          <p:cNvSpPr/>
          <p:nvPr/>
        </p:nvSpPr>
        <p:spPr>
          <a:xfrm>
            <a:off x="9645072" y="5339305"/>
            <a:ext cx="305515" cy="412664"/>
          </a:xfrm>
          <a:prstGeom prst="down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058BFF-7A7C-4699-A294-D3A4D5175C16}"/>
              </a:ext>
            </a:extLst>
          </p:cNvPr>
          <p:cNvSpPr/>
          <p:nvPr/>
        </p:nvSpPr>
        <p:spPr>
          <a:xfrm>
            <a:off x="8953500" y="2571749"/>
            <a:ext cx="937260" cy="11643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375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FECCF-A7CF-47AE-941E-E0F9128A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2011" y="836712"/>
            <a:ext cx="742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v1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: Output of Network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822830" y="1518695"/>
            <a:ext cx="10609709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9E07D697-811D-424D-AACC-80888EA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52" y="1572449"/>
            <a:ext cx="8914596" cy="33405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2011" y="4186264"/>
            <a:ext cx="153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>
                <a:solidFill>
                  <a:srgbClr val="17375E"/>
                </a:solidFill>
              </a:rPr>
              <a:t>7x7x30</a:t>
            </a:r>
          </a:p>
          <a:p>
            <a:pPr fontAlgn="base"/>
            <a:r>
              <a:rPr lang="en-US" altLang="ko-KR" sz="1600" b="1" dirty="0">
                <a:solidFill>
                  <a:srgbClr val="17375E"/>
                </a:solidFill>
              </a:rPr>
              <a:t>Feature map</a:t>
            </a:r>
            <a:endParaRPr lang="ko-KR" altLang="en-US" sz="1600" dirty="0">
              <a:solidFill>
                <a:srgbClr val="17375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11CA13-2DD1-4310-9F8B-B8F66527F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692" y="4368968"/>
            <a:ext cx="5025406" cy="11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03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FECCF-A7CF-47AE-941E-E0F9128A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2011" y="836712"/>
            <a:ext cx="742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v1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Loss Function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822830" y="1518695"/>
            <a:ext cx="10609709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37E638B-DD53-41C6-BB5D-0B1CC3A9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32" y="1738162"/>
            <a:ext cx="6035439" cy="3235616"/>
          </a:xfrm>
          <a:prstGeom prst="rect">
            <a:avLst/>
          </a:prstGeom>
          <a:ln w="19050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A1849B-60EA-4B8D-8E3A-54DDE47E7641}"/>
              </a:ext>
            </a:extLst>
          </p:cNvPr>
          <p:cNvSpPr txBox="1"/>
          <p:nvPr/>
        </p:nvSpPr>
        <p:spPr>
          <a:xfrm>
            <a:off x="3990975" y="5193244"/>
            <a:ext cx="5734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7375E"/>
                </a:solidFill>
              </a:rPr>
              <a:t>SSE(Sum of Squared Error)</a:t>
            </a:r>
            <a:endParaRPr lang="ko-KR" altLang="en-US" sz="3200" b="1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758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FECCF-A7CF-47AE-941E-E0F9128A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2011" y="836712"/>
            <a:ext cx="742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v1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Training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822830" y="1518695"/>
            <a:ext cx="10609709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1E47658-8199-4DE7-813F-1DF1D6F1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17" y="2421345"/>
            <a:ext cx="5600250" cy="1869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F278C1-8C28-4D23-B159-530748282F00}"/>
              </a:ext>
            </a:extLst>
          </p:cNvPr>
          <p:cNvSpPr txBox="1"/>
          <p:nvPr/>
        </p:nvSpPr>
        <p:spPr>
          <a:xfrm>
            <a:off x="2946126" y="5108472"/>
            <a:ext cx="642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33F50"/>
                </a:solidFill>
              </a:rPr>
              <a:t>Training algorithm</a:t>
            </a:r>
            <a:endParaRPr lang="ko-KR" altLang="en-US" sz="2400" b="1" dirty="0">
              <a:solidFill>
                <a:srgbClr val="333F50"/>
              </a:solidFill>
            </a:endParaRPr>
          </a:p>
        </p:txBody>
      </p:sp>
      <p:sp>
        <p:nvSpPr>
          <p:cNvPr id="14" name="화살표: 아래쪽 12">
            <a:extLst>
              <a:ext uri="{FF2B5EF4-FFF2-40B4-BE49-F238E27FC236}">
                <a16:creationId xmlns:a16="http://schemas.microsoft.com/office/drawing/2014/main" id="{FC1CF3E8-0C93-40D5-8943-E8C83C1926B3}"/>
              </a:ext>
            </a:extLst>
          </p:cNvPr>
          <p:cNvSpPr/>
          <p:nvPr/>
        </p:nvSpPr>
        <p:spPr>
          <a:xfrm rot="16200000">
            <a:off x="7101938" y="3191382"/>
            <a:ext cx="305515" cy="634721"/>
          </a:xfrm>
          <a:prstGeom prst="down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374CA-B5DA-467F-9BA1-A463263AE75F}"/>
              </a:ext>
            </a:extLst>
          </p:cNvPr>
          <p:cNvSpPr txBox="1"/>
          <p:nvPr/>
        </p:nvSpPr>
        <p:spPr>
          <a:xfrm>
            <a:off x="7826342" y="3334865"/>
            <a:ext cx="93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F50"/>
                </a:solidFill>
              </a:rPr>
              <a:t>Detect</a:t>
            </a:r>
            <a:endParaRPr lang="ko-KR" altLang="en-US" sz="2000" dirty="0">
              <a:solidFill>
                <a:srgbClr val="333F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72D6F-1C2A-4E0E-A3E5-CA3148EFACCF}"/>
              </a:ext>
            </a:extLst>
          </p:cNvPr>
          <p:cNvSpPr txBox="1"/>
          <p:nvPr/>
        </p:nvSpPr>
        <p:spPr>
          <a:xfrm>
            <a:off x="9742114" y="3334865"/>
            <a:ext cx="93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F50"/>
                </a:solidFill>
              </a:rPr>
              <a:t>NMS</a:t>
            </a:r>
            <a:endParaRPr lang="ko-KR" altLang="en-US" sz="2000" dirty="0">
              <a:solidFill>
                <a:srgbClr val="333F50"/>
              </a:solidFill>
            </a:endParaRPr>
          </a:p>
        </p:txBody>
      </p:sp>
      <p:sp>
        <p:nvSpPr>
          <p:cNvPr id="15" name="화살표: 아래쪽 12">
            <a:extLst>
              <a:ext uri="{FF2B5EF4-FFF2-40B4-BE49-F238E27FC236}">
                <a16:creationId xmlns:a16="http://schemas.microsoft.com/office/drawing/2014/main" id="{F7660954-740C-4A99-8FA4-D9B348775D9B}"/>
              </a:ext>
            </a:extLst>
          </p:cNvPr>
          <p:cNvSpPr/>
          <p:nvPr/>
        </p:nvSpPr>
        <p:spPr>
          <a:xfrm rot="16200000">
            <a:off x="9181492" y="3189056"/>
            <a:ext cx="305515" cy="634721"/>
          </a:xfrm>
          <a:prstGeom prst="down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47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75520" y="1788449"/>
            <a:ext cx="8640960" cy="17399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75520" y="2196734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Background Knowledge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603" y="161269"/>
            <a:ext cx="1126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5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71872" y="1097373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52B032-FF99-4350-94BF-F5A506C4A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660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.v2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(2016.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12.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25.)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(YOLO9000:Better, Faster, Stronger)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64921" y="1544599"/>
            <a:ext cx="3598173" cy="381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· </a:t>
            </a:r>
            <a:r>
              <a:rPr lang="ko-KR" altLang="en-US" sz="2000" b="1" dirty="0">
                <a:solidFill>
                  <a:srgbClr val="17375E"/>
                </a:solidFill>
              </a:rPr>
              <a:t>파격적인 형식</a:t>
            </a:r>
            <a:r>
              <a:rPr lang="en-US" altLang="ko-KR" sz="2000" b="1" dirty="0">
                <a:solidFill>
                  <a:srgbClr val="17375E"/>
                </a:solidFill>
              </a:rPr>
              <a:t>, </a:t>
            </a:r>
            <a:r>
              <a:rPr lang="ko-KR" altLang="en-US" sz="2000" b="1" dirty="0">
                <a:solidFill>
                  <a:srgbClr val="17375E"/>
                </a:solidFill>
              </a:rPr>
              <a:t>성능 증가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· Classification 80 -&gt; 9000</a:t>
            </a: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· 3chapter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· Better,  accuracy UP</a:t>
            </a:r>
            <a:endParaRPr lang="en-US" altLang="ko-KR" sz="8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· Faster,  Fps UP</a:t>
            </a: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endParaRPr lang="en-US" altLang="ko-KR" sz="4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rgbClr val="17375E"/>
                </a:solidFill>
              </a:rPr>
              <a:t>· Stronger, count Up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6039D-3662-4901-8634-C9A5B0D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22642" y="1686191"/>
            <a:ext cx="7121157" cy="4607036"/>
            <a:chOff x="532537" y="1495548"/>
            <a:chExt cx="7121157" cy="460703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6B0FB62-7DC8-4CB4-A271-C5A8DD81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537" y="1495548"/>
              <a:ext cx="3559195" cy="460703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827FA51-0AA0-4106-99C6-A08D6AAD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1732" y="1495548"/>
              <a:ext cx="3561962" cy="460703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FEB3A5-8F87-4625-B5A8-7FB6DC924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1036" y="3246436"/>
              <a:ext cx="1492751" cy="14684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79C827D-FEC0-4905-B6AD-1D08F893A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1036" y="4638675"/>
              <a:ext cx="1412282" cy="113779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513B816-1F30-444F-8E61-F8637B5D8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76998" y="3746357"/>
              <a:ext cx="1444726" cy="19370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60CC61F-FF84-407D-A5CB-358C8E56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3787" y="1853334"/>
              <a:ext cx="1512639" cy="1575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171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.v2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Better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6039D-3662-4901-8634-C9A5B0D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559040" y="1482314"/>
            <a:ext cx="3934460" cy="4308113"/>
          </a:xfrm>
          <a:prstGeom prst="rect">
            <a:avLst/>
          </a:prstGeom>
          <a:solidFill>
            <a:srgbClr val="447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6" name="TextBox 45"/>
          <p:cNvSpPr txBox="1"/>
          <p:nvPr/>
        </p:nvSpPr>
        <p:spPr>
          <a:xfrm>
            <a:off x="7787640" y="1696999"/>
            <a:ext cx="35981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Batch Normalization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High Resolution Classifier</a:t>
            </a:r>
          </a:p>
          <a:p>
            <a:pPr fontAlgn="base"/>
            <a:r>
              <a:rPr lang="en-US" altLang="ko-KR" sz="2000" b="1" dirty="0"/>
              <a:t>  </a:t>
            </a:r>
            <a:r>
              <a:rPr lang="ko-KR" altLang="en-US" sz="2000" b="1" dirty="0"/>
              <a:t>→</a:t>
            </a:r>
            <a:r>
              <a:rPr lang="en-US" altLang="ko-KR" sz="2000" b="1" dirty="0"/>
              <a:t> Input image </a:t>
            </a:r>
            <a:r>
              <a:rPr lang="ko-KR" altLang="en-US" sz="2000" b="1" dirty="0"/>
              <a:t>화질 증가</a:t>
            </a:r>
          </a:p>
          <a:p>
            <a:pPr fontAlgn="base"/>
            <a:endParaRPr lang="ko-KR" altLang="en-US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Convolutional With </a:t>
            </a: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  Anchor Boxes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Dimension Cluster</a:t>
            </a: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  -&gt; 5 Anchor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Direct Location Prediction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Fine Grained Features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Multi Scale Training</a:t>
            </a:r>
          </a:p>
        </p:txBody>
      </p:sp>
    </p:spTree>
    <p:extLst>
      <p:ext uri="{BB962C8B-B14F-4D97-AF65-F5344CB8AC3E}">
        <p14:creationId xmlns:p14="http://schemas.microsoft.com/office/powerpoint/2010/main" val="4274132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.v2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Better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6039D-3662-4901-8634-C9A5B0D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559040" y="1482314"/>
            <a:ext cx="3934460" cy="4308113"/>
          </a:xfrm>
          <a:prstGeom prst="rect">
            <a:avLst/>
          </a:prstGeom>
          <a:solidFill>
            <a:srgbClr val="447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6" name="TextBox 45"/>
          <p:cNvSpPr txBox="1"/>
          <p:nvPr/>
        </p:nvSpPr>
        <p:spPr>
          <a:xfrm>
            <a:off x="7787640" y="1696999"/>
            <a:ext cx="35981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Batch Normalization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High Resolution Classifier</a:t>
            </a:r>
          </a:p>
          <a:p>
            <a:pPr fontAlgn="base"/>
            <a:r>
              <a:rPr lang="en-US" altLang="ko-KR" sz="2000" b="1" dirty="0"/>
              <a:t>  </a:t>
            </a:r>
            <a:r>
              <a:rPr lang="ko-KR" altLang="en-US" sz="2000" b="1" dirty="0"/>
              <a:t>→</a:t>
            </a:r>
            <a:r>
              <a:rPr lang="en-US" altLang="ko-KR" sz="2000" b="1" dirty="0"/>
              <a:t> Input image </a:t>
            </a:r>
            <a:r>
              <a:rPr lang="ko-KR" altLang="en-US" sz="2000" b="1" dirty="0"/>
              <a:t>화질 증가</a:t>
            </a:r>
          </a:p>
          <a:p>
            <a:pPr fontAlgn="base"/>
            <a:endParaRPr lang="ko-KR" altLang="en-US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Convolutional With </a:t>
            </a: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  Anchor Boxes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Dimension Cluster</a:t>
            </a: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  -&gt; 5 Anchor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Direct Location Prediction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Fine Grained Features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Multi Scale Training</a:t>
            </a:r>
          </a:p>
        </p:txBody>
      </p:sp>
    </p:spTree>
    <p:extLst>
      <p:ext uri="{BB962C8B-B14F-4D97-AF65-F5344CB8AC3E}">
        <p14:creationId xmlns:p14="http://schemas.microsoft.com/office/powerpoint/2010/main" val="499303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.v2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Better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6039D-3662-4901-8634-C9A5B0D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559040" y="1482314"/>
            <a:ext cx="3934460" cy="4308113"/>
          </a:xfrm>
          <a:prstGeom prst="rect">
            <a:avLst/>
          </a:prstGeom>
          <a:solidFill>
            <a:srgbClr val="447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6" name="TextBox 45"/>
          <p:cNvSpPr txBox="1"/>
          <p:nvPr/>
        </p:nvSpPr>
        <p:spPr>
          <a:xfrm>
            <a:off x="7787640" y="1696999"/>
            <a:ext cx="35981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Batch Normalization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High Resolution Classifier</a:t>
            </a:r>
          </a:p>
          <a:p>
            <a:pPr fontAlgn="base"/>
            <a:r>
              <a:rPr lang="en-US" altLang="ko-KR" sz="2000" b="1" dirty="0"/>
              <a:t>  </a:t>
            </a:r>
            <a:r>
              <a:rPr lang="ko-KR" altLang="en-US" sz="2000" b="1" dirty="0"/>
              <a:t>→</a:t>
            </a:r>
            <a:r>
              <a:rPr lang="en-US" altLang="ko-KR" sz="2000" b="1" dirty="0"/>
              <a:t> Input image </a:t>
            </a:r>
            <a:r>
              <a:rPr lang="ko-KR" altLang="en-US" sz="2000" b="1" dirty="0"/>
              <a:t>화질 증가</a:t>
            </a:r>
          </a:p>
          <a:p>
            <a:pPr fontAlgn="base"/>
            <a:endParaRPr lang="ko-KR" altLang="en-US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Convolutional With </a:t>
            </a: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  Anchor Boxes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Dimension Cluster</a:t>
            </a: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  -&gt; 5 Anchor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Direct Location Prediction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Fine Grained Features</a:t>
            </a:r>
          </a:p>
          <a:p>
            <a:pPr fontAlgn="base"/>
            <a:endParaRPr lang="en-US" altLang="ko-KR" sz="1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· Multi Scale Training</a:t>
            </a:r>
          </a:p>
        </p:txBody>
      </p:sp>
    </p:spTree>
    <p:extLst>
      <p:ext uri="{BB962C8B-B14F-4D97-AF65-F5344CB8AC3E}">
        <p14:creationId xmlns:p14="http://schemas.microsoft.com/office/powerpoint/2010/main" val="921873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.v2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Faster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6039D-3662-4901-8634-C9A5B0D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6DBC0C-107B-497B-B8BF-7BAF7CD0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25" y="1834722"/>
            <a:ext cx="4714875" cy="36232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BFE515-B352-4820-8BAD-26A5287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51" y="1507986"/>
            <a:ext cx="4782574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01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.v2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Stronger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6039D-3662-4901-8634-C9A5B0D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D8B43A8-C8F5-49BF-A19A-04D00206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11" y="1834722"/>
            <a:ext cx="5111324" cy="37576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956C9D-27ED-472F-8F43-FFEAAE8C3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87" y="2001408"/>
            <a:ext cx="4755729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6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.v2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Stronger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6039D-3662-4901-8634-C9A5B0D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2C18A7-1C7D-45F6-AC8F-2DADAE94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080248"/>
            <a:ext cx="4137042" cy="37109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E96390-9F3A-4745-9E4C-254B0E731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26" y="2995129"/>
            <a:ext cx="5271049" cy="188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58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.v2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Training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6039D-3662-4901-8634-C9A5B0D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908A6F-1B63-4591-A5B8-0E5B1E48B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4" y="1838325"/>
            <a:ext cx="5142860" cy="41576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AAF6AE-1735-4EA2-BC71-2EC655240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04" y="1838325"/>
            <a:ext cx="5330970" cy="419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89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.v2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Training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6039D-3662-4901-8634-C9A5B0D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5789B0-F260-4987-A865-032DC645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34722"/>
            <a:ext cx="3610311" cy="43463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F73015-309F-4779-A058-A05AAF15F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10" y="1790045"/>
            <a:ext cx="4658748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02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.v2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Training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6039D-3662-4901-8634-C9A5B0D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342340-50F2-4FA4-A8D1-7F34D1D2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5025"/>
            <a:ext cx="5485624" cy="3867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A91457-A43D-4A11-9E28-305EBD317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78" y="1571625"/>
            <a:ext cx="3763239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3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2012" y="836712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Base Knowledge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57499" y="3137984"/>
            <a:ext cx="2277587" cy="117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500" b="1" dirty="0">
                <a:solidFill>
                  <a:srgbClr val="17375E"/>
                </a:solidFill>
              </a:rPr>
              <a:t>Who is Voldemort ?</a:t>
            </a:r>
            <a:endParaRPr lang="ko-KR" altLang="en-US" sz="2500" dirty="0">
              <a:solidFill>
                <a:srgbClr val="17375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00052" y="3137442"/>
            <a:ext cx="1641048" cy="117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500" b="1" dirty="0">
                <a:solidFill>
                  <a:srgbClr val="17375E"/>
                </a:solidFill>
              </a:rPr>
              <a:t>Who is </a:t>
            </a:r>
            <a:r>
              <a:rPr lang="en-US" altLang="ko-KR" sz="2500" b="1" dirty="0" err="1">
                <a:solidFill>
                  <a:srgbClr val="17375E"/>
                </a:solidFill>
              </a:rPr>
              <a:t>Thanos</a:t>
            </a:r>
            <a:r>
              <a:rPr lang="en-US" altLang="ko-KR" sz="2500" b="1" dirty="0">
                <a:solidFill>
                  <a:srgbClr val="17375E"/>
                </a:solidFill>
              </a:rPr>
              <a:t> 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28746" y="5819810"/>
            <a:ext cx="636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→  지나간 것을 알아야 현재를 잘 이해할 수 있다</a:t>
            </a:r>
            <a:r>
              <a:rPr lang="en-US" altLang="ko-KR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2000" dirty="0">
              <a:solidFill>
                <a:srgbClr val="1737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2708" y="1579746"/>
            <a:ext cx="2968592" cy="4179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pic>
        <p:nvPicPr>
          <p:cNvPr id="33" name="내용 개체 틀 6">
            <a:extLst>
              <a:ext uri="{FF2B5EF4-FFF2-40B4-BE49-F238E27FC236}">
                <a16:creationId xmlns:a16="http://schemas.microsoft.com/office/drawing/2014/main" id="{D82527D7-5EB5-481A-8C6F-D4F8B1652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07" y="1658015"/>
            <a:ext cx="2738584" cy="3987928"/>
          </a:xfrm>
        </p:spPr>
      </p:pic>
      <p:grpSp>
        <p:nvGrpSpPr>
          <p:cNvPr id="8" name="그룹 7"/>
          <p:cNvGrpSpPr/>
          <p:nvPr/>
        </p:nvGrpSpPr>
        <p:grpSpPr>
          <a:xfrm>
            <a:off x="6537688" y="1579746"/>
            <a:ext cx="2968592" cy="4179614"/>
            <a:chOff x="6537688" y="1579746"/>
            <a:chExt cx="2968592" cy="4179614"/>
          </a:xfrm>
        </p:grpSpPr>
        <p:sp>
          <p:nvSpPr>
            <p:cNvPr id="40" name="직사각형 39"/>
            <p:cNvSpPr/>
            <p:nvPr/>
          </p:nvSpPr>
          <p:spPr>
            <a:xfrm>
              <a:off x="6537688" y="1579746"/>
              <a:ext cx="2968592" cy="41796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1A9838D-B5C5-4F25-9711-8A5D71034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254" y="1658015"/>
              <a:ext cx="2791550" cy="3987928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2394002" y="5759360"/>
            <a:ext cx="7577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”</a:t>
            </a:r>
            <a:endParaRPr lang="ko-KR" altLang="en-US" sz="4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4233699" y="3860800"/>
            <a:ext cx="174800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9745499" y="3860800"/>
            <a:ext cx="141780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1B4C35-2B03-4827-9FED-C7D0AEC3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959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.v2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Training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6039D-3662-4901-8634-C9A5B0D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06F9C2-41E3-4865-8B84-8CB8E7CA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843218"/>
            <a:ext cx="4007664" cy="43099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1D3AEE-B5E2-4DB2-A040-77D084A2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5141"/>
            <a:ext cx="3635891" cy="43099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86E6A1-40CE-48EC-AD2C-7F3BDB19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0" y="4377704"/>
            <a:ext cx="5443537" cy="11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82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75520" y="1788449"/>
            <a:ext cx="8640960" cy="17399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75520" y="2196734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Yolo .v3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603" y="161269"/>
            <a:ext cx="1126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5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16219" y="1097373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87B5A-8161-4C76-AF9F-FF74090B6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577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.v3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(2018.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04.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08.)</a:t>
            </a:r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(An Incremental Improvement)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650773-E50F-491A-B59B-57EB77BB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914933" y="1758961"/>
            <a:ext cx="35981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solidFill>
                  <a:srgbClr val="17375E"/>
                </a:solidFill>
              </a:rPr>
              <a:t>그 당시 기법을 적용한</a:t>
            </a:r>
            <a:endParaRPr lang="en-US" altLang="ko-KR" sz="2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Tech report</a:t>
            </a:r>
          </a:p>
          <a:p>
            <a:pPr fontAlgn="base"/>
            <a:endParaRPr lang="en-US" altLang="ko-KR" sz="2000" b="1" dirty="0">
              <a:solidFill>
                <a:srgbClr val="17375E"/>
              </a:solidFill>
            </a:endParaRPr>
          </a:p>
          <a:p>
            <a:pPr fontAlgn="base"/>
            <a:r>
              <a:rPr lang="ko-KR" altLang="en-US" sz="2000" b="1" dirty="0">
                <a:solidFill>
                  <a:srgbClr val="17375E"/>
                </a:solidFill>
              </a:rPr>
              <a:t>당시 </a:t>
            </a:r>
            <a:r>
              <a:rPr lang="en-US" altLang="ko-KR" sz="2000" b="1" dirty="0">
                <a:solidFill>
                  <a:srgbClr val="17375E"/>
                </a:solidFill>
              </a:rPr>
              <a:t>SOTA </a:t>
            </a:r>
            <a:r>
              <a:rPr lang="ko-KR" altLang="en-US" sz="2000" b="1" dirty="0">
                <a:solidFill>
                  <a:srgbClr val="17375E"/>
                </a:solidFill>
              </a:rPr>
              <a:t>모델인 </a:t>
            </a:r>
            <a:r>
              <a:rPr lang="en-US" altLang="ko-KR" sz="2000" b="1" dirty="0">
                <a:solidFill>
                  <a:srgbClr val="17375E"/>
                </a:solidFill>
              </a:rPr>
              <a:t>Facebook</a:t>
            </a:r>
            <a:r>
              <a:rPr lang="ko-KR" altLang="en-US" sz="2000" b="1" dirty="0">
                <a:solidFill>
                  <a:srgbClr val="17375E"/>
                </a:solidFill>
              </a:rPr>
              <a:t>의 </a:t>
            </a:r>
            <a:r>
              <a:rPr lang="en-US" altLang="ko-KR" sz="2000" b="1" dirty="0" err="1">
                <a:solidFill>
                  <a:srgbClr val="17375E"/>
                </a:solidFill>
              </a:rPr>
              <a:t>Retinanet</a:t>
            </a:r>
            <a:r>
              <a:rPr lang="en-US" altLang="ko-KR" sz="2000" b="1" dirty="0">
                <a:solidFill>
                  <a:srgbClr val="17375E"/>
                </a:solidFill>
              </a:rPr>
              <a:t> </a:t>
            </a:r>
            <a:r>
              <a:rPr lang="ko-KR" altLang="en-US" sz="2000" b="1" dirty="0">
                <a:solidFill>
                  <a:srgbClr val="17375E"/>
                </a:solidFill>
              </a:rPr>
              <a:t>보다 뛰어남</a:t>
            </a:r>
            <a:endParaRPr lang="en-US" altLang="ko-KR" sz="2000" b="1" dirty="0">
              <a:solidFill>
                <a:srgbClr val="17375E"/>
              </a:solidFill>
            </a:endParaRPr>
          </a:p>
          <a:p>
            <a:pPr fontAlgn="base"/>
            <a:endParaRPr lang="en-US" altLang="ko-KR" sz="2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 err="1">
                <a:solidFill>
                  <a:srgbClr val="17375E"/>
                </a:solidFill>
              </a:rPr>
              <a:t>Boungding</a:t>
            </a:r>
            <a:r>
              <a:rPr lang="en-US" altLang="ko-KR" sz="2000" b="1" dirty="0">
                <a:solidFill>
                  <a:srgbClr val="17375E"/>
                </a:solidFill>
              </a:rPr>
              <a:t> box prediction</a:t>
            </a:r>
          </a:p>
          <a:p>
            <a:pPr fontAlgn="base"/>
            <a:endParaRPr lang="en-US" altLang="ko-KR" sz="2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Class Prediction</a:t>
            </a:r>
          </a:p>
          <a:p>
            <a:pPr fontAlgn="base"/>
            <a:endParaRPr lang="en-US" altLang="ko-KR" sz="2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Prediction across scales</a:t>
            </a:r>
          </a:p>
          <a:p>
            <a:pPr fontAlgn="base"/>
            <a:endParaRPr lang="en-US" altLang="ko-KR" sz="2000" b="1" dirty="0">
              <a:solidFill>
                <a:srgbClr val="17375E"/>
              </a:solidFill>
            </a:endParaRPr>
          </a:p>
          <a:p>
            <a:pPr fontAlgn="base"/>
            <a:r>
              <a:rPr lang="en-US" altLang="ko-KR" sz="2000" b="1" dirty="0">
                <a:solidFill>
                  <a:srgbClr val="17375E"/>
                </a:solidFill>
              </a:rPr>
              <a:t>Feature Extractor</a:t>
            </a:r>
          </a:p>
          <a:p>
            <a:pPr fontAlgn="base"/>
            <a:endParaRPr lang="en-US" altLang="ko-KR" sz="2000" b="1" dirty="0">
              <a:solidFill>
                <a:srgbClr val="17375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70091" y="1544598"/>
            <a:ext cx="7111708" cy="4610888"/>
            <a:chOff x="267120" y="1690688"/>
            <a:chExt cx="7111708" cy="461088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782B34E-5362-47BC-A0AD-D9B45FD97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120" y="1690688"/>
              <a:ext cx="3555854" cy="460703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C551257-2407-45EE-881B-F35D51292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2974" y="1690688"/>
              <a:ext cx="3555854" cy="461088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FF3BC8-7C39-46B9-95B2-8D9A26DE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4756" y="3804809"/>
              <a:ext cx="1451905" cy="141922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5EF30F-55F8-44B7-90E1-2DCF0A3D6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4921" y="3924300"/>
              <a:ext cx="1451904" cy="195347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1A0A246-32C7-4383-881F-E5F6BD3C6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0802" y="4927399"/>
              <a:ext cx="1395859" cy="950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38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.v3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650773-E50F-491A-B59B-57EB77BB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D3FBD7-EE64-482F-895B-1EE93C1C9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4735"/>
            <a:ext cx="4315057" cy="4172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6B4A6F-2065-44C5-9534-EEBA6F098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69" y="2329313"/>
            <a:ext cx="4978754" cy="36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94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.v3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650773-E50F-491A-B59B-57EB77BB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8E003D-116C-4C9C-B576-88FAE3B5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74" y="1514628"/>
            <a:ext cx="3592261" cy="47308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C36DA9-1DF8-41FA-AE64-25144F50C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84935"/>
            <a:ext cx="4862159" cy="36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87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.v3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650773-E50F-491A-B59B-57EB77BB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3D4C1E-8428-4BA8-99C9-06697D14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5801"/>
            <a:ext cx="4407568" cy="4135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C1BA65-9BBC-4627-A9C9-4F871F375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793" y="2138414"/>
            <a:ext cx="4778616" cy="41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63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4365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Yolo .v3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650773-E50F-491A-B59B-57EB77BB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99CE7B-48E2-4857-AD25-CBF0DB24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593" y="1550303"/>
            <a:ext cx="4165882" cy="49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63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75520" y="1788449"/>
            <a:ext cx="8640960" cy="17399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75520" y="2196734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Source Code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603" y="161269"/>
            <a:ext cx="1126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5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16219" y="1097373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709619-903B-4C53-A33C-D0BB03CA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237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194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Source code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88D42-196B-42FA-ACEF-28E62AB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A2C58B-84F2-4C16-87FE-CBEBC44AD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17" y="1438275"/>
            <a:ext cx="5792811" cy="5122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3CEFEF-30CC-4AAB-8603-231F1DCC7E10}"/>
              </a:ext>
            </a:extLst>
          </p:cNvPr>
          <p:cNvSpPr txBox="1"/>
          <p:nvPr/>
        </p:nvSpPr>
        <p:spPr>
          <a:xfrm>
            <a:off x="7022592" y="3211754"/>
            <a:ext cx="375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3F50"/>
                </a:solidFill>
              </a:rPr>
              <a:t>YOLO Layer</a:t>
            </a:r>
            <a:endParaRPr lang="ko-KR" altLang="en-US" sz="3600" b="1" dirty="0">
              <a:solidFill>
                <a:srgbClr val="333F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70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194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Source code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88D42-196B-42FA-ACEF-28E62AB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AA7526-3880-4BCA-9F40-DC879E76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18" y="1526946"/>
            <a:ext cx="8683902" cy="4996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89B44-2DEE-413E-8C2B-AFF4F507A260}"/>
              </a:ext>
            </a:extLst>
          </p:cNvPr>
          <p:cNvSpPr txBox="1"/>
          <p:nvPr/>
        </p:nvSpPr>
        <p:spPr>
          <a:xfrm>
            <a:off x="9125205" y="3332904"/>
            <a:ext cx="246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3F50"/>
                </a:solidFill>
              </a:rPr>
              <a:t>Dark</a:t>
            </a:r>
          </a:p>
          <a:p>
            <a:pPr algn="ctr"/>
            <a:r>
              <a:rPr lang="en-US" altLang="ko-KR" sz="3600" b="1" dirty="0">
                <a:solidFill>
                  <a:srgbClr val="333F50"/>
                </a:solidFill>
              </a:rPr>
              <a:t>Net</a:t>
            </a:r>
            <a:endParaRPr lang="ko-KR" altLang="en-US" sz="3600" b="1" dirty="0">
              <a:solidFill>
                <a:srgbClr val="333F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58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2012" y="836712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Computer Vision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9501" y="4992184"/>
            <a:ext cx="306958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500" b="1" dirty="0">
                <a:solidFill>
                  <a:srgbClr val="17375E"/>
                </a:solidFill>
              </a:rPr>
              <a:t>Humans Can see.</a:t>
            </a:r>
            <a:endParaRPr lang="ko-KR" altLang="en-US" sz="2500" dirty="0">
              <a:solidFill>
                <a:srgbClr val="17375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24599" y="4991642"/>
            <a:ext cx="493229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500" b="1" dirty="0">
                <a:solidFill>
                  <a:srgbClr val="17375E"/>
                </a:solidFill>
              </a:rPr>
              <a:t>Then, What about computer ?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172999" y="5588000"/>
            <a:ext cx="267510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481599" y="5588000"/>
            <a:ext cx="451660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184308" y="1579746"/>
            <a:ext cx="4533984" cy="3471225"/>
            <a:chOff x="1082708" y="1579746"/>
            <a:chExt cx="4533984" cy="3471225"/>
          </a:xfrm>
        </p:grpSpPr>
        <p:sp>
          <p:nvSpPr>
            <p:cNvPr id="39" name="직사각형 38"/>
            <p:cNvSpPr/>
            <p:nvPr/>
          </p:nvSpPr>
          <p:spPr>
            <a:xfrm>
              <a:off x="1082708" y="1579746"/>
              <a:ext cx="4533984" cy="3471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3085D54-B043-45D7-8CDF-11947E6C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450" y="1730529"/>
              <a:ext cx="4197991" cy="3176480"/>
            </a:xfrm>
            <a:prstGeom prst="rect">
              <a:avLst/>
            </a:prstGeom>
            <a:ln w="19050">
              <a:noFill/>
            </a:ln>
          </p:spPr>
        </p:pic>
      </p:grpSp>
      <p:grpSp>
        <p:nvGrpSpPr>
          <p:cNvPr id="5" name="그룹 4"/>
          <p:cNvGrpSpPr/>
          <p:nvPr/>
        </p:nvGrpSpPr>
        <p:grpSpPr>
          <a:xfrm>
            <a:off x="6426607" y="1579746"/>
            <a:ext cx="4533984" cy="3471225"/>
            <a:chOff x="6325007" y="1579746"/>
            <a:chExt cx="4533984" cy="3471225"/>
          </a:xfrm>
        </p:grpSpPr>
        <p:sp>
          <p:nvSpPr>
            <p:cNvPr id="21" name="직사각형 20"/>
            <p:cNvSpPr/>
            <p:nvPr/>
          </p:nvSpPr>
          <p:spPr>
            <a:xfrm>
              <a:off x="6325007" y="1579746"/>
              <a:ext cx="4533984" cy="3471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2B137E8-1120-4140-BAF6-013FA4BFD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087" y="1686726"/>
              <a:ext cx="4296414" cy="3252567"/>
            </a:xfrm>
            <a:prstGeom prst="rect">
              <a:avLst/>
            </a:prstGeom>
          </p:spPr>
        </p:pic>
      </p:grpSp>
      <p:sp>
        <p:nvSpPr>
          <p:cNvPr id="29" name="화살표: 오른쪽 10">
            <a:extLst>
              <a:ext uri="{FF2B5EF4-FFF2-40B4-BE49-F238E27FC236}">
                <a16:creationId xmlns:a16="http://schemas.microsoft.com/office/drawing/2014/main" id="{E0BF399C-4892-4DA3-A4EA-1EB21B14550F}"/>
              </a:ext>
            </a:extLst>
          </p:cNvPr>
          <p:cNvSpPr/>
          <p:nvPr/>
        </p:nvSpPr>
        <p:spPr>
          <a:xfrm>
            <a:off x="5838972" y="3060508"/>
            <a:ext cx="479221" cy="427838"/>
          </a:xfrm>
          <a:prstGeom prst="righ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61812-0CAD-469F-972D-7DE506CB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257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194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Source code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88D42-196B-42FA-ACEF-28E62AB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B5F1FF-F16A-4230-8647-17AEC564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17" y="1378414"/>
            <a:ext cx="5340435" cy="51448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A93FD4-67D9-41E7-8E92-360B1F359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852" y="1378413"/>
            <a:ext cx="5430648" cy="36448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368A92-FC96-4EB7-8E27-1D81A97E35E4}"/>
              </a:ext>
            </a:extLst>
          </p:cNvPr>
          <p:cNvSpPr txBox="1"/>
          <p:nvPr/>
        </p:nvSpPr>
        <p:spPr>
          <a:xfrm>
            <a:off x="6899084" y="5450072"/>
            <a:ext cx="375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rgbClr val="333F50"/>
                </a:solidFill>
              </a:rPr>
              <a:t>IoU</a:t>
            </a:r>
            <a:r>
              <a:rPr lang="en-US" altLang="ko-KR" sz="3600" b="1" dirty="0">
                <a:solidFill>
                  <a:srgbClr val="333F50"/>
                </a:solidFill>
              </a:rPr>
              <a:t> &amp; NMS</a:t>
            </a:r>
            <a:endParaRPr lang="ko-KR" altLang="en-US" sz="3600" b="1" dirty="0">
              <a:solidFill>
                <a:srgbClr val="333F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45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194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Source code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88D42-196B-42FA-ACEF-28E62AB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67BB22-CF2E-4A7E-89B9-217D303A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17" y="1457324"/>
            <a:ext cx="6817399" cy="5092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56FB40-E308-44B4-AC53-08E86E573487}"/>
              </a:ext>
            </a:extLst>
          </p:cNvPr>
          <p:cNvSpPr txBox="1"/>
          <p:nvPr/>
        </p:nvSpPr>
        <p:spPr>
          <a:xfrm>
            <a:off x="7539816" y="3211754"/>
            <a:ext cx="375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333F50"/>
                </a:solidFill>
              </a:rPr>
              <a:t>모듈 생성</a:t>
            </a:r>
          </a:p>
        </p:txBody>
      </p:sp>
    </p:spTree>
    <p:extLst>
      <p:ext uri="{BB962C8B-B14F-4D97-AF65-F5344CB8AC3E}">
        <p14:creationId xmlns:p14="http://schemas.microsoft.com/office/powerpoint/2010/main" val="796955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194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Source code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88D42-196B-42FA-ACEF-28E62AB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7602D4-CB7B-4103-ACE2-052EA7EF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18" y="1341099"/>
            <a:ext cx="6268008" cy="5182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0D80EB-0858-49F8-A30E-0BB728AF0EC8}"/>
              </a:ext>
            </a:extLst>
          </p:cNvPr>
          <p:cNvSpPr txBox="1"/>
          <p:nvPr/>
        </p:nvSpPr>
        <p:spPr>
          <a:xfrm>
            <a:off x="7296912" y="3211754"/>
            <a:ext cx="375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3F50"/>
                </a:solidFill>
              </a:rPr>
              <a:t>Conv </a:t>
            </a:r>
            <a:r>
              <a:rPr lang="ko-KR" altLang="en-US" sz="3600" b="1" dirty="0">
                <a:solidFill>
                  <a:srgbClr val="333F50"/>
                </a:solidFill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01770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194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Source code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88D42-196B-42FA-ACEF-28E62AB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148A6D-BF31-4F48-A82B-7564496C4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17" y="1756067"/>
            <a:ext cx="7075343" cy="3947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05667-A7D9-4213-89E7-645A4BAE07F8}"/>
              </a:ext>
            </a:extLst>
          </p:cNvPr>
          <p:cNvSpPr txBox="1"/>
          <p:nvPr/>
        </p:nvSpPr>
        <p:spPr>
          <a:xfrm>
            <a:off x="7704094" y="2151563"/>
            <a:ext cx="37581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 err="1">
                <a:solidFill>
                  <a:srgbClr val="333F50"/>
                </a:solidFill>
              </a:rPr>
              <a:t>Maxpool</a:t>
            </a:r>
            <a:endParaRPr lang="en-US" altLang="ko-KR" sz="3600" b="1" dirty="0">
              <a:solidFill>
                <a:srgbClr val="333F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dirty="0" err="1">
                <a:solidFill>
                  <a:srgbClr val="333F50"/>
                </a:solidFill>
              </a:rPr>
              <a:t>Upsample</a:t>
            </a:r>
            <a:endParaRPr lang="en-US" altLang="ko-KR" sz="3600" b="1" dirty="0">
              <a:solidFill>
                <a:srgbClr val="333F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333F50"/>
                </a:solidFill>
              </a:rPr>
              <a:t>Route</a:t>
            </a: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rgbClr val="333F50"/>
                </a:solidFill>
              </a:rPr>
              <a:t>Shortcut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81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194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Source code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88D42-196B-42FA-ACEF-28E62AB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2EFF3E-A547-436D-96C3-FCE4BB55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17" y="2110743"/>
            <a:ext cx="7075343" cy="3237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3F2A1F-4D31-4CE8-96F5-275BFFE0070A}"/>
              </a:ext>
            </a:extLst>
          </p:cNvPr>
          <p:cNvSpPr txBox="1"/>
          <p:nvPr/>
        </p:nvSpPr>
        <p:spPr>
          <a:xfrm>
            <a:off x="7589520" y="3275762"/>
            <a:ext cx="375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333F50"/>
                </a:solidFill>
              </a:rPr>
              <a:t>YOLO</a:t>
            </a:r>
            <a:endParaRPr lang="ko-KR" altLang="en-US" sz="3600" b="1" dirty="0">
              <a:solidFill>
                <a:srgbClr val="333F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68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194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Source code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88D42-196B-42FA-ACEF-28E62AB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F2A1F-4D31-4CE8-96F5-275BFFE0070A}"/>
              </a:ext>
            </a:extLst>
          </p:cNvPr>
          <p:cNvSpPr txBox="1"/>
          <p:nvPr/>
        </p:nvSpPr>
        <p:spPr>
          <a:xfrm>
            <a:off x="1930516" y="866660"/>
            <a:ext cx="3758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33F50"/>
                </a:solidFill>
              </a:rPr>
              <a:t>Config - INFO</a:t>
            </a:r>
            <a:endParaRPr lang="ko-KR" altLang="en-US" sz="2000" b="1" dirty="0">
              <a:solidFill>
                <a:srgbClr val="333F5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A06FF2-B048-4F90-80AA-FBBAD943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17" y="1591056"/>
            <a:ext cx="1740303" cy="49321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332AAC9-6ADF-4D53-8EEF-CCAC64EC4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720" y="1591056"/>
            <a:ext cx="1770532" cy="49321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41396D-BFC6-4E4A-B856-B3EAE4E75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253" y="1591056"/>
            <a:ext cx="1410182" cy="49321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E7BAD6-5638-4E15-B3C1-0E16DBB22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814" y="1591056"/>
            <a:ext cx="1383505" cy="49321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3BC0EB-9B22-4919-9A57-41BDDB434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0319" y="1591056"/>
            <a:ext cx="1090394" cy="49321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BC10933-87BC-4A41-A176-4233E8A90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0713" y="1591056"/>
            <a:ext cx="1384179" cy="493219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16873A3-BD0C-4026-A4A8-CD8EC705E0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5372" y="1591056"/>
            <a:ext cx="1009926" cy="49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76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75520" y="1788449"/>
            <a:ext cx="8640960" cy="17399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75520" y="2196734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Output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603" y="161269"/>
            <a:ext cx="1126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5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16219" y="1097373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709619-903B-4C53-A33C-D0BB03CA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60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3232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Output - 1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2041C3-3D28-4263-80B5-6548AB48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0ADC0A-AD91-4419-B444-70573E6CC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" y="2576647"/>
            <a:ext cx="3431741" cy="25163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EF1D2A-592B-4A4B-85A9-D7EF40AB3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69" y="2741692"/>
            <a:ext cx="3723566" cy="20759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7824B-18D4-4078-A88C-64AEF99E0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45" y="2435933"/>
            <a:ext cx="3566555" cy="26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7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11" y="836712"/>
            <a:ext cx="3232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Output - 2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2041C3-3D28-4263-80B5-6548AB48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54C60A-7090-420A-8423-915868AC6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61" y="1771882"/>
            <a:ext cx="3214615" cy="4681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2F192-9635-48C3-908C-FF4148653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12" y="1771881"/>
            <a:ext cx="3276786" cy="46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29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70" y="3196360"/>
            <a:ext cx="572803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17375E"/>
                </a:solidFill>
              </a:rPr>
              <a:t>군사목적으로 </a:t>
            </a:r>
            <a:r>
              <a:rPr lang="en-US" altLang="ko-KR" sz="1600" b="1" dirty="0">
                <a:solidFill>
                  <a:srgbClr val="17375E"/>
                </a:solidFill>
              </a:rPr>
              <a:t>Yolo </a:t>
            </a:r>
            <a:r>
              <a:rPr lang="ko-KR" altLang="en-US" sz="1600" b="1" dirty="0">
                <a:solidFill>
                  <a:srgbClr val="17375E"/>
                </a:solidFill>
              </a:rPr>
              <a:t>사용되어 </a:t>
            </a:r>
            <a:r>
              <a:rPr lang="en-US" altLang="ko-KR" sz="1600" b="1" dirty="0">
                <a:solidFill>
                  <a:srgbClr val="17375E"/>
                </a:solidFill>
              </a:rPr>
              <a:t>Object Detection</a:t>
            </a:r>
            <a:r>
              <a:rPr lang="ko-KR" altLang="en-US" sz="1600" b="1" dirty="0">
                <a:solidFill>
                  <a:srgbClr val="17375E"/>
                </a:solidFill>
              </a:rPr>
              <a:t>연구 종료</a:t>
            </a:r>
            <a:endParaRPr lang="en-US" altLang="ko-KR" sz="1600" b="1" dirty="0">
              <a:solidFill>
                <a:srgbClr val="17375E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17375E"/>
                </a:solidFill>
              </a:rPr>
              <a:t>→</a:t>
            </a:r>
            <a:r>
              <a:rPr lang="en-US" altLang="ko-KR" sz="1600" b="1" dirty="0">
                <a:solidFill>
                  <a:srgbClr val="17375E"/>
                </a:solidFill>
              </a:rPr>
              <a:t> </a:t>
            </a:r>
            <a:r>
              <a:rPr lang="ko-KR" altLang="en-US" sz="1600" b="1" dirty="0">
                <a:solidFill>
                  <a:srgbClr val="17375E"/>
                </a:solidFill>
              </a:rPr>
              <a:t>논문 마지막 </a:t>
            </a:r>
            <a:r>
              <a:rPr lang="en-US" altLang="ko-KR" sz="1600" b="1" dirty="0">
                <a:solidFill>
                  <a:srgbClr val="17375E"/>
                </a:solidFill>
              </a:rPr>
              <a:t>page</a:t>
            </a:r>
            <a:r>
              <a:rPr lang="ko-KR" altLang="en-US" sz="1600" b="1" dirty="0">
                <a:solidFill>
                  <a:srgbClr val="17375E"/>
                </a:solidFill>
              </a:rPr>
              <a:t> </a:t>
            </a:r>
            <a:r>
              <a:rPr lang="en-US" altLang="ko-KR" sz="1600" b="1" dirty="0">
                <a:solidFill>
                  <a:srgbClr val="17375E"/>
                </a:solidFill>
              </a:rPr>
              <a:t>+ </a:t>
            </a:r>
            <a:r>
              <a:rPr lang="ko-KR" altLang="en-US" sz="1600" b="1" dirty="0">
                <a:solidFill>
                  <a:srgbClr val="17375E"/>
                </a:solidFill>
              </a:rPr>
              <a:t>종결 </a:t>
            </a:r>
            <a:r>
              <a:rPr lang="ko-KR" altLang="en-US" sz="1600" b="1" dirty="0" err="1">
                <a:solidFill>
                  <a:srgbClr val="17375E"/>
                </a:solidFill>
              </a:rPr>
              <a:t>멘트</a:t>
            </a:r>
            <a:endParaRPr lang="en-US" altLang="ko-KR" sz="1600" b="1" dirty="0">
              <a:solidFill>
                <a:srgbClr val="17375E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38049" y="4037330"/>
            <a:ext cx="352727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1F9953B-A5C0-483C-B4C5-597EB073F3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17" y="4368926"/>
            <a:ext cx="3601122" cy="20256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CAEA2F-1853-4BFB-989B-6FBCC557A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16" y="4329914"/>
            <a:ext cx="3080494" cy="2064644"/>
          </a:xfrm>
          <a:prstGeom prst="rect">
            <a:avLst/>
          </a:prstGeom>
        </p:spPr>
      </p:pic>
      <p:sp>
        <p:nvSpPr>
          <p:cNvPr id="15" name="화살표: 왼쪽 5">
            <a:extLst>
              <a:ext uri="{FF2B5EF4-FFF2-40B4-BE49-F238E27FC236}">
                <a16:creationId xmlns:a16="http://schemas.microsoft.com/office/drawing/2014/main" id="{1DAE2FD9-F253-4F96-9C7B-589ED1F1EDC5}"/>
              </a:ext>
            </a:extLst>
          </p:cNvPr>
          <p:cNvSpPr/>
          <p:nvPr/>
        </p:nvSpPr>
        <p:spPr>
          <a:xfrm flipH="1">
            <a:off x="3881109" y="5128519"/>
            <a:ext cx="499999" cy="405930"/>
          </a:xfrm>
          <a:prstGeom prst="left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2FAA4D-3AAD-43BD-9B80-28E0E782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2758" y="836712"/>
            <a:ext cx="1256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Ending Review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C9945F5-7048-4F98-941C-B120A1737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58" y="1019592"/>
            <a:ext cx="3458242" cy="53660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26829" y="1858020"/>
            <a:ext cx="5234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17375E"/>
                </a:solidFill>
              </a:rPr>
              <a:t>연구자들이 </a:t>
            </a:r>
            <a:r>
              <a:rPr lang="en-US" altLang="ko-KR" sz="1600" b="1" dirty="0">
                <a:solidFill>
                  <a:srgbClr val="17375E"/>
                </a:solidFill>
              </a:rPr>
              <a:t>Yolo title</a:t>
            </a:r>
            <a:r>
              <a:rPr lang="ko-KR" altLang="en-US" sz="1600" b="1" dirty="0">
                <a:solidFill>
                  <a:srgbClr val="17375E"/>
                </a:solidFill>
              </a:rPr>
              <a:t>을 계승</a:t>
            </a:r>
            <a:r>
              <a:rPr lang="en-US" altLang="ko-KR" sz="1600" b="1" dirty="0">
                <a:solidFill>
                  <a:srgbClr val="17375E"/>
                </a:solidFill>
              </a:rPr>
              <a:t>,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17375E"/>
                </a:solidFill>
              </a:rPr>
              <a:t>→</a:t>
            </a:r>
            <a:r>
              <a:rPr lang="en-US" altLang="ko-KR" sz="1600" b="1" dirty="0">
                <a:solidFill>
                  <a:srgbClr val="17375E"/>
                </a:solidFill>
              </a:rPr>
              <a:t> v4,v5,x,s </a:t>
            </a:r>
            <a:r>
              <a:rPr lang="ko-KR" altLang="en-US" sz="1600" b="1" dirty="0">
                <a:solidFill>
                  <a:srgbClr val="17375E"/>
                </a:solidFill>
              </a:rPr>
              <a:t>등</a:t>
            </a:r>
            <a:r>
              <a:rPr lang="en-US" altLang="ko-KR" sz="1600" b="1" dirty="0">
                <a:solidFill>
                  <a:srgbClr val="17375E"/>
                </a:solidFill>
              </a:rPr>
              <a:t>… </a:t>
            </a:r>
            <a:r>
              <a:rPr lang="ko-KR" altLang="en-US" sz="1600" b="1" dirty="0">
                <a:solidFill>
                  <a:srgbClr val="17375E"/>
                </a:solidFill>
              </a:rPr>
              <a:t>현재까지 </a:t>
            </a:r>
            <a:r>
              <a:rPr lang="en-US" altLang="ko-KR" sz="1600" b="1" dirty="0">
                <a:solidFill>
                  <a:srgbClr val="17375E"/>
                </a:solidFill>
              </a:rPr>
              <a:t>Hot issue</a:t>
            </a:r>
            <a:endParaRPr lang="en-US" altLang="ko-KR" sz="1100" b="1" dirty="0">
              <a:solidFill>
                <a:srgbClr val="17375E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472549" y="2608134"/>
            <a:ext cx="3527271" cy="0"/>
          </a:xfrm>
          <a:prstGeom prst="line">
            <a:avLst/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E35B28-7CC1-4E7A-9BA1-99BDD377FEB0}"/>
              </a:ext>
            </a:extLst>
          </p:cNvPr>
          <p:cNvSpPr/>
          <p:nvPr/>
        </p:nvSpPr>
        <p:spPr>
          <a:xfrm>
            <a:off x="8410575" y="4058811"/>
            <a:ext cx="561975" cy="220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352688-BAD9-4A4C-81DC-CFD8F7886AC6}"/>
              </a:ext>
            </a:extLst>
          </p:cNvPr>
          <p:cNvSpPr/>
          <p:nvPr/>
        </p:nvSpPr>
        <p:spPr>
          <a:xfrm>
            <a:off x="8397526" y="5018346"/>
            <a:ext cx="561975" cy="220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AA72F3-5297-4B82-BA49-58E020B25F06}"/>
              </a:ext>
            </a:extLst>
          </p:cNvPr>
          <p:cNvSpPr/>
          <p:nvPr/>
        </p:nvSpPr>
        <p:spPr>
          <a:xfrm>
            <a:off x="8397526" y="5976540"/>
            <a:ext cx="561975" cy="220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221A5CE-53B5-4363-A0F9-13E021D7B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288" y="1555998"/>
            <a:ext cx="2236671" cy="168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43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2012" y="836712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Object Detection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C61E70-CDAC-4289-B97A-F32CE0EF7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98" y="1760130"/>
            <a:ext cx="10211803" cy="43081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8877D4-7DFD-4387-9FF2-5B35AC86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6523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151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23792" y="25649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Q&amp;A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7848" y="5178678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about Yolo .v3</a:t>
            </a:r>
          </a:p>
          <a:p>
            <a:pPr algn="ctr"/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어서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OCR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DC282EA-CE68-443F-AA51-3CA5E650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7603" y="161269"/>
            <a:ext cx="1126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08</a:t>
            </a:r>
            <a:endParaRPr lang="ko-KR" altLang="en-US" sz="5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16219" y="1097373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94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2012" y="836712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CNN &amp; ILSVRC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D50EC6-E81E-461F-AE48-F5404ED4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00" y="1835535"/>
            <a:ext cx="5203583" cy="353307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253D0B-F4AE-474C-93CF-2CDB38CF86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-1551" r="17855" b="1551"/>
          <a:stretch/>
        </p:blipFill>
        <p:spPr>
          <a:xfrm>
            <a:off x="722417" y="2095778"/>
            <a:ext cx="5527090" cy="3007933"/>
          </a:xfrm>
          <a:prstGeom prst="rect">
            <a:avLst/>
          </a:prstGeom>
          <a:ln w="19050"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2901452" y="5465846"/>
            <a:ext cx="6642570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→  </a:t>
            </a:r>
            <a:r>
              <a:rPr lang="en-US" altLang="ko-KR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</a:t>
            </a:r>
            <a:r>
              <a:rPr lang="ko-KR" altLang="en-US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등장 이후</a:t>
            </a:r>
            <a:r>
              <a:rPr lang="en-US" altLang="ko-KR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Single Object</a:t>
            </a:r>
            <a:r>
              <a:rPr lang="ko-KR" altLang="en-US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대한 정확도는 인간을 초과</a:t>
            </a:r>
            <a:r>
              <a:rPr lang="en-US" altLang="ko-KR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fontAlgn="base">
              <a:lnSpc>
                <a:spcPct val="200000"/>
              </a:lnSpc>
            </a:pPr>
            <a:r>
              <a:rPr lang="en-US" altLang="ko-KR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ko-KR" altLang="en-US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다음 차례는</a:t>
            </a:r>
            <a:r>
              <a:rPr lang="en-US" altLang="ko-KR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Objects detection segmentation</a:t>
            </a:r>
            <a:endParaRPr lang="ko-KR" altLang="en-US" sz="2000" dirty="0">
              <a:solidFill>
                <a:srgbClr val="1737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92402" y="5427212"/>
            <a:ext cx="7577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“</a:t>
            </a:r>
          </a:p>
          <a:p>
            <a:pPr algn="r"/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         ”		</a:t>
            </a:r>
            <a:endParaRPr lang="ko-KR" altLang="en-US" sz="4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742EC8-50C2-4C60-A4D4-4FAB0F09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35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22417" y="546588"/>
            <a:ext cx="1077108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688700" y="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616692" y="4049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2012" y="836712"/>
            <a:ext cx="2009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History of</a:t>
            </a:r>
          </a:p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Object Detection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057" y="1692963"/>
            <a:ext cx="138691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</a:rPr>
              <a:t>2 </a:t>
            </a:r>
            <a:r>
              <a:rPr lang="en-US" altLang="ko-KR" sz="2500" b="1" dirty="0">
                <a:solidFill>
                  <a:srgbClr val="17375E"/>
                </a:solidFill>
              </a:rPr>
              <a:t>Stage</a:t>
            </a:r>
            <a:endParaRPr lang="ko-KR" altLang="en-US" sz="2500" dirty="0">
              <a:solidFill>
                <a:srgbClr val="17375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62736" y="1674996"/>
            <a:ext cx="154057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500" b="1" dirty="0">
                <a:solidFill>
                  <a:srgbClr val="17375E"/>
                </a:solidFill>
              </a:rPr>
              <a:t>1 Stag</a:t>
            </a:r>
            <a:r>
              <a:rPr lang="en-US" altLang="ko-KR" sz="2500" b="1" dirty="0">
                <a:solidFill>
                  <a:schemeClr val="bg1"/>
                </a:solidFill>
              </a:rPr>
              <a:t>e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477956" y="2326879"/>
            <a:ext cx="11624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0537211" y="2325784"/>
            <a:ext cx="11766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3628" y="2182947"/>
            <a:ext cx="15170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R-CNN</a:t>
            </a:r>
          </a:p>
          <a:p>
            <a:pPr fontAlgn="base">
              <a:lnSpc>
                <a:spcPct val="20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Fast R-CNN</a:t>
            </a:r>
          </a:p>
          <a:p>
            <a:pPr fontAlgn="base">
              <a:lnSpc>
                <a:spcPct val="20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Faster R-CNN</a:t>
            </a:r>
          </a:p>
          <a:p>
            <a:pPr fontAlgn="base">
              <a:lnSpc>
                <a:spcPct val="20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Mask R-CNN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56866" y="2168433"/>
            <a:ext cx="1517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YOLO v1</a:t>
            </a:r>
          </a:p>
          <a:p>
            <a:pPr algn="ctr" fontAlgn="base">
              <a:lnSpc>
                <a:spcPct val="20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YOLO v2</a:t>
            </a:r>
          </a:p>
          <a:p>
            <a:pPr algn="ctr" fontAlgn="base">
              <a:lnSpc>
                <a:spcPct val="200000"/>
              </a:lnSpc>
            </a:pPr>
            <a:r>
              <a:rPr lang="en-US" altLang="ko-KR" sz="1600" b="1" dirty="0">
                <a:solidFill>
                  <a:srgbClr val="17375E"/>
                </a:solidFill>
              </a:rPr>
              <a:t>YOLO v3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32200" y="5567579"/>
            <a:ext cx="506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Starting</a:t>
            </a:r>
            <a:r>
              <a:rPr lang="ko-KR" altLang="en-US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 : R-CNN  |  New Generation : YOLO</a:t>
            </a:r>
            <a:endParaRPr lang="ko-KR" altLang="en-US" sz="2000" dirty="0">
              <a:solidFill>
                <a:srgbClr val="1737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07343" y="5507129"/>
            <a:ext cx="7577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”</a:t>
            </a:r>
            <a:endParaRPr lang="ko-KR" altLang="en-US" sz="4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109333" y="1457422"/>
            <a:ext cx="8415459" cy="4177076"/>
            <a:chOff x="1918524" y="1457422"/>
            <a:chExt cx="8415459" cy="41770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166F3D6-7B55-4BA7-8299-68DE5BCD5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524" y="1457422"/>
              <a:ext cx="8415459" cy="417707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8424F86-2005-4599-A661-DEDC8D9F3D18}"/>
                </a:ext>
              </a:extLst>
            </p:cNvPr>
            <p:cNvSpPr/>
            <p:nvPr/>
          </p:nvSpPr>
          <p:spPr>
            <a:xfrm>
              <a:off x="2045488" y="1613408"/>
              <a:ext cx="737119" cy="4366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6AE9C2C-0279-4E95-9D54-9EEBFBFDF41E}"/>
                </a:ext>
              </a:extLst>
            </p:cNvPr>
            <p:cNvSpPr/>
            <p:nvPr/>
          </p:nvSpPr>
          <p:spPr>
            <a:xfrm>
              <a:off x="2040299" y="2161315"/>
              <a:ext cx="1101013" cy="4366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8F63975-8FF5-49BD-A80A-39126BA96D84}"/>
                </a:ext>
              </a:extLst>
            </p:cNvPr>
            <p:cNvSpPr/>
            <p:nvPr/>
          </p:nvSpPr>
          <p:spPr>
            <a:xfrm>
              <a:off x="4936508" y="2182697"/>
              <a:ext cx="1181878" cy="3620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6A98C3-6DD2-420F-88ED-6AD244DE27C7}"/>
                </a:ext>
              </a:extLst>
            </p:cNvPr>
            <p:cNvSpPr/>
            <p:nvPr/>
          </p:nvSpPr>
          <p:spPr>
            <a:xfrm>
              <a:off x="7220056" y="2115914"/>
              <a:ext cx="815487" cy="4366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5E49238-F9C4-4FD2-A6DC-53A21B400B25}"/>
                </a:ext>
              </a:extLst>
            </p:cNvPr>
            <p:cNvSpPr/>
            <p:nvPr/>
          </p:nvSpPr>
          <p:spPr>
            <a:xfrm>
              <a:off x="9078072" y="3285271"/>
              <a:ext cx="815487" cy="4366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95DA044-D761-4D3F-ABED-6841B6C623CC}"/>
                </a:ext>
              </a:extLst>
            </p:cNvPr>
            <p:cNvSpPr/>
            <p:nvPr/>
          </p:nvSpPr>
          <p:spPr>
            <a:xfrm>
              <a:off x="1988502" y="4543575"/>
              <a:ext cx="1179381" cy="4366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268F8F-C163-4749-87ED-64E24FE900DC}"/>
                </a:ext>
              </a:extLst>
            </p:cNvPr>
            <p:cNvSpPr/>
            <p:nvPr/>
          </p:nvSpPr>
          <p:spPr>
            <a:xfrm>
              <a:off x="4243873" y="4526195"/>
              <a:ext cx="803046" cy="4366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84FD85C-CD3A-4F59-BEE3-DDD5BAE84269}"/>
              </a:ext>
            </a:extLst>
          </p:cNvPr>
          <p:cNvCxnSpPr/>
          <p:nvPr/>
        </p:nvCxnSpPr>
        <p:spPr>
          <a:xfrm flipV="1">
            <a:off x="8224229" y="1314450"/>
            <a:ext cx="1432307" cy="80146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897595" y="904262"/>
            <a:ext cx="278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17375E"/>
                </a:solidFill>
              </a:rPr>
              <a:t>이후</a:t>
            </a:r>
            <a:r>
              <a:rPr lang="en-US" altLang="ko-KR" sz="1600" b="1" dirty="0">
                <a:solidFill>
                  <a:srgbClr val="17375E"/>
                </a:solidFill>
              </a:rPr>
              <a:t>,</a:t>
            </a:r>
            <a:r>
              <a:rPr lang="ko-KR" altLang="en-US" sz="1600" b="1" dirty="0">
                <a:solidFill>
                  <a:srgbClr val="17375E"/>
                </a:solidFill>
              </a:rPr>
              <a:t> 논문 게재 대폭 </a:t>
            </a:r>
            <a:r>
              <a:rPr lang="ko-KR" altLang="en-US" sz="1600" b="1" u="sng" dirty="0">
                <a:solidFill>
                  <a:srgbClr val="C00000"/>
                </a:solidFill>
              </a:rPr>
              <a:t>상승</a:t>
            </a:r>
            <a:r>
              <a:rPr lang="en-US" altLang="ko-KR" sz="1600" b="1" u="sng" dirty="0">
                <a:solidFill>
                  <a:srgbClr val="C00000"/>
                </a:solidFill>
              </a:rPr>
              <a:t>!</a:t>
            </a:r>
            <a:endParaRPr lang="ko-KR" altLang="en-US" sz="1600" u="sng" dirty="0">
              <a:solidFill>
                <a:srgbClr val="C00000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A70B6B-7BEE-496B-9534-AFB3BF431FC2}"/>
              </a:ext>
            </a:extLst>
          </p:cNvPr>
          <p:cNvSpPr/>
          <p:nvPr/>
        </p:nvSpPr>
        <p:spPr>
          <a:xfrm>
            <a:off x="10280167" y="1598894"/>
            <a:ext cx="1608155" cy="2124685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22">
            <a:extLst>
              <a:ext uri="{FF2B5EF4-FFF2-40B4-BE49-F238E27FC236}">
                <a16:creationId xmlns:a16="http://schemas.microsoft.com/office/drawing/2014/main" id="{AD796A94-D49E-44AE-A352-2437381370D6}"/>
              </a:ext>
            </a:extLst>
          </p:cNvPr>
          <p:cNvSpPr/>
          <p:nvPr/>
        </p:nvSpPr>
        <p:spPr>
          <a:xfrm>
            <a:off x="1045763" y="2661236"/>
            <a:ext cx="231494" cy="250239"/>
          </a:xfrm>
          <a:prstGeom prst="down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화살표: 아래쪽 22">
            <a:extLst>
              <a:ext uri="{FF2B5EF4-FFF2-40B4-BE49-F238E27FC236}">
                <a16:creationId xmlns:a16="http://schemas.microsoft.com/office/drawing/2014/main" id="{AD796A94-D49E-44AE-A352-2437381370D6}"/>
              </a:ext>
            </a:extLst>
          </p:cNvPr>
          <p:cNvSpPr/>
          <p:nvPr/>
        </p:nvSpPr>
        <p:spPr>
          <a:xfrm>
            <a:off x="1045763" y="3151220"/>
            <a:ext cx="231494" cy="250239"/>
          </a:xfrm>
          <a:prstGeom prst="down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화살표: 아래쪽 22">
            <a:extLst>
              <a:ext uri="{FF2B5EF4-FFF2-40B4-BE49-F238E27FC236}">
                <a16:creationId xmlns:a16="http://schemas.microsoft.com/office/drawing/2014/main" id="{AD796A94-D49E-44AE-A352-2437381370D6}"/>
              </a:ext>
            </a:extLst>
          </p:cNvPr>
          <p:cNvSpPr/>
          <p:nvPr/>
        </p:nvSpPr>
        <p:spPr>
          <a:xfrm>
            <a:off x="1045763" y="3612973"/>
            <a:ext cx="231494" cy="250239"/>
          </a:xfrm>
          <a:prstGeom prst="down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화살표: 아래쪽 22">
            <a:extLst>
              <a:ext uri="{FF2B5EF4-FFF2-40B4-BE49-F238E27FC236}">
                <a16:creationId xmlns:a16="http://schemas.microsoft.com/office/drawing/2014/main" id="{AD796A94-D49E-44AE-A352-2437381370D6}"/>
              </a:ext>
            </a:extLst>
          </p:cNvPr>
          <p:cNvSpPr/>
          <p:nvPr/>
        </p:nvSpPr>
        <p:spPr>
          <a:xfrm>
            <a:off x="10927254" y="3146385"/>
            <a:ext cx="231494" cy="250239"/>
          </a:xfrm>
          <a:prstGeom prst="down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아래쪽 22">
            <a:extLst>
              <a:ext uri="{FF2B5EF4-FFF2-40B4-BE49-F238E27FC236}">
                <a16:creationId xmlns:a16="http://schemas.microsoft.com/office/drawing/2014/main" id="{AD796A94-D49E-44AE-A352-2437381370D6}"/>
              </a:ext>
            </a:extLst>
          </p:cNvPr>
          <p:cNvSpPr/>
          <p:nvPr/>
        </p:nvSpPr>
        <p:spPr>
          <a:xfrm>
            <a:off x="10927254" y="2630462"/>
            <a:ext cx="231494" cy="250239"/>
          </a:xfrm>
          <a:prstGeom prst="downArrow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4E0EA0-748B-49D0-9570-9D6EA208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138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75520" y="1788449"/>
            <a:ext cx="8640960" cy="17399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75520" y="2196734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Main Knowledge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603" y="161269"/>
            <a:ext cx="1126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54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16219" y="1097373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83EF8-3A57-4CC5-8478-73472EA5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12C8-AD69-415A-9746-1DE75B7BC6D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786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4540</TotalTime>
  <Words>4307</Words>
  <Application>Microsoft Office PowerPoint</Application>
  <PresentationFormat>와이드스크린</PresentationFormat>
  <Paragraphs>714</Paragraphs>
  <Slides>60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HY헤드라인M</vt:lpstr>
      <vt:lpstr>MJXc-TeX-main-R</vt:lpstr>
      <vt:lpstr>MJXc-TeX-math-I</vt:lpstr>
      <vt:lpstr>Spoqa Han Sans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논문리뷰</dc:title>
  <dc:creator>Bitcamp</dc:creator>
  <cp:lastModifiedBy>비트캠프</cp:lastModifiedBy>
  <cp:revision>555</cp:revision>
  <dcterms:created xsi:type="dcterms:W3CDTF">2022-04-10T03:37:27Z</dcterms:created>
  <dcterms:modified xsi:type="dcterms:W3CDTF">2022-04-26T08:32:24Z</dcterms:modified>
</cp:coreProperties>
</file>